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86" r:id="rId2"/>
    <p:sldId id="259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89B8CF"/>
    <a:srgbClr val="256ABD"/>
    <a:srgbClr val="0D29B3"/>
    <a:srgbClr val="B10B2D"/>
    <a:srgbClr val="E7E6DD"/>
    <a:srgbClr val="4B7520"/>
    <a:srgbClr val="B9D3C2"/>
    <a:srgbClr val="6EBC94"/>
    <a:srgbClr val="007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10" autoAdjust="0"/>
    <p:restoredTop sz="83354" autoAdjust="0"/>
  </p:normalViewPr>
  <p:slideViewPr>
    <p:cSldViewPr>
      <p:cViewPr>
        <p:scale>
          <a:sx n="75" d="100"/>
          <a:sy n="75" d="100"/>
        </p:scale>
        <p:origin x="-744" y="-426"/>
      </p:cViewPr>
      <p:guideLst>
        <p:guide orient="horz" pos="432"/>
        <p:guide pos="288"/>
      </p:guideLst>
    </p:cSldViewPr>
  </p:slideViewPr>
  <p:outlineViewPr>
    <p:cViewPr>
      <p:scale>
        <a:sx n="33" d="100"/>
        <a:sy n="33" d="100"/>
      </p:scale>
      <p:origin x="0" y="18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58A9BB3A-BCAC-4EC9-978D-B0F7BBA33729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92BC712-8560-4688-9A6D-0AD76F9D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B82966-E6E4-47C2-8832-A05F41FF2268}" type="datetimeFigureOut">
              <a:rPr lang="en-US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0FDDB8-901D-4D46-A4E8-DCBCC857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firm in a perfectly competitive market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selling exactly the same product as many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firms. Therefore, it can sell as much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it wants at the current market price, but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cannot sell anything at all if it raises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 by even 1 cent. As a result, the demand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 for a perfectly competitive firm’s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 is a horizontal line. In the figure,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whether the wheat farmer sells 6,000 bushels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year or 15,000 bushels has no effect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market price of $7.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11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Panel (a) shows that an increase in demand for carrots sold in farmers’ markets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lead to a temporary increase in price from $10 to $15 per box, as the market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 curve shifts to the right,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entry of new firms shifts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market supply curve to the right,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 which will cause the price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 back to its long-run level of $10. Panel (b) shows that a decrease in demand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lead to a temporary decrease in price from $10 to $7 per box, as the market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 curve shifts to the left,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exit of firms shifts the market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supply curve to the left,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 which causes the price to rise back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long-run level of $10. The long-run supply curve 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LR) shows the relationship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market price and the quantity supplied in the long run. In this case, the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long-run supply curve is a horizontal line.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6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perfectly competitive market, price is determined by the intersection of market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 and market supply. In panel (a), the demand and supply curves for wheat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intersect at a price of $7 per bushel. An individual wheat farmer like Farmer Parker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 affect the market price for wheat. Therefore, as panel (b) shows, the demand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 for Farmer Parker’s wheat is a horizontal line. To understand this figure, it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 to notice that the scales on the horizontal axes in the two panels are very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different. In panel (a), the equilibrium quantity of wheat is 2.25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billion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bushels,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panel (b), Farmer Parker is producing only 15,000 bushels of wheat.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20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panel (a), Farmer Parker maximizes his profit where the vertical distance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total revenue and total cost is the largest, which occurs at an output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7 bushels. Panel (b) shows that Farmer Parker’s marginal revenue 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 to a constant $7 per bushel. Farmer Parker maximizes profit by producing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wheat up to the point where the marginal revenue of the last bushel produced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equal to its marginal cost, or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 = MC.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case, at no level of output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 marginal revenue exactly equal marginal cost. The closest Farmer Parker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come is to produce 7 bushels of wheat. He will not want to continue to produce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marginal cost is greater than marginal revenue because that would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 his profits. Panels (a) and (b) show alternative ways of thinking about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Farmer Parker can determine the profit-maximizing quantity of wheat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0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firm maximizes profit at the level of output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which marginal revenue equals marginal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cost. The difference between price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total cost equals profit per unit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output. Total profit equals profit per unit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multiplied by the number of units produced.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profit is represented by the area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green-shaded rectangle, which has a height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 to 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a width equal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88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panel (a), price equals average total cost, and the firm breaks even because its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revenue will be equal to its total cost. In this situation, the firm makes zero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economic profit.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panel (b), price is below average total cost, and the firm experiences a loss.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loss is represented by the area of the red-shaded rectangle, which has a height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 to 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ATC – 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a width equal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01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price equals marginal revenue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firm in a perfectly competitive market,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firm will produce where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given price, we can determine the quantity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output the firm will supply from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marginal cost curve, so the marginal cost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 is the firm’s supply curve. But the firm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shut down if the price falls below average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 cost. The marginal cost curve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crosses the average variable cost at the firm’s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shutdown point at the output level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SD.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prices below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MIN, the supply curve is a vertical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along the price axis, which shows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firm will supply zero output at those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prices. The red line is the firm’s short-run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supply curve.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64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derive the market supply curve by adding up the quantity that each firm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market is willing to supply at each price. In panel (a), one wheat farmer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willing to supply 15,000 bushels of wheat at a price of $7 per bushel. If every wheat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farmer supplies the same amount of wheat at this price and if there are 150,000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wheat farmers, the total amount of wheat supplied at a price of $7 will equal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15,000 bushels per farmer * 150,000 farmers = 2.25 billion bushels of wheat.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amount is one point on the market supply curve for wheat shown in panel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(b). We can find the other points on the market supply curve by determining how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much wheat each farmer is willing to supply at each price.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7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Initially, Farmer Gillette and other farmers selling carrots in farmers’ markets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able to charge $15 per box and earn an economic profit. Farmer Gillette’s economic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profit is represented by the area of the green box in panel (b). Panel (a) shows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as other farmers begin to sell carrots in farmers’ markets, the market supply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 shifts to the right,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 and the market price drops to $10 per box.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Panel (b) shows that the falling price causes Farmer Gillette’s demand curve to shift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 and she reduces her output from 10,000 boxes to 8,000. At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market price of $10 per box, carrot growers are just breaking even: Their total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revenue is equal to their total cost, and their economic profit is zero. Notice the difference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scale between the graphs in panels (a) and (b).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84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price of carrots is $10 per box, Farmer Gillette and other farmers are breaking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even. A total quantity of 310,000 boxes is sold in the market. Farmer Gillette sells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8,000 boxes. Panel (a) shows a decline in the demand for carrots sold in farmers’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markets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that reduces the market price to $7 per box. Panel (b) shows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falling price causes Farmer Gillette’s demand curve to shift down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and her output to fall from 8,000 to 5,000 boxes. At a market price of $7 per box,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farmers have economic losses, represented by the area of the red box. As a result, some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farmers will exit the market, which shifts the market supply curve to the left. Panel (c)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 that exit continues until the supply curve has shifted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and the market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 has risen from $7 back to $10. Panel (d) shows that with the price back at $10,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Farmer Gillette will break even. In the new market equilibrium in panel (c), total sales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carrots in farmers’ markets have fallen from 310,000 to 270,000 boxes.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8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703388" y="0"/>
            <a:ext cx="7445375" cy="640080"/>
          </a:xfrm>
          <a:prstGeom prst="rect">
            <a:avLst/>
          </a:prstGeom>
          <a:solidFill>
            <a:srgbClr val="89B8CF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45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58788" y="2057400"/>
            <a:ext cx="3351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66B3"/>
                </a:solidFill>
              </a:rPr>
              <a:t>Chapter Outline </a:t>
            </a:r>
            <a:r>
              <a:rPr lang="en-US" sz="2000" dirty="0"/>
              <a:t>and</a:t>
            </a:r>
          </a:p>
          <a:p>
            <a:r>
              <a:rPr lang="en-US" sz="2000" b="1" dirty="0">
                <a:solidFill>
                  <a:srgbClr val="0066B3"/>
                </a:solidFill>
              </a:rPr>
              <a:t>Learning Objectives</a:t>
            </a:r>
            <a:endParaRPr lang="en-US" sz="2000" dirty="0">
              <a:solidFill>
                <a:srgbClr val="0066B3"/>
              </a:solidFill>
            </a:endParaRPr>
          </a:p>
        </p:txBody>
      </p:sp>
      <p:graphicFrame>
        <p:nvGraphicFramePr>
          <p:cNvPr id="9" name="Group 49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3015846"/>
              </p:ext>
            </p:extLst>
          </p:nvPr>
        </p:nvGraphicFramePr>
        <p:xfrm>
          <a:off x="463550" y="2895600"/>
          <a:ext cx="3879850" cy="3634379"/>
        </p:xfrm>
        <a:graphic>
          <a:graphicData uri="http://schemas.openxmlformats.org/drawingml/2006/table">
            <a:tbl>
              <a:tblPr/>
              <a:tblGrid>
                <a:gridCol w="589220"/>
                <a:gridCol w="3290630"/>
              </a:tblGrid>
              <a:tr h="40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12.1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Perfectly Competitive Markets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12.2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How a Firm Maximizes Profit in a Perfectly Competitive Market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12.3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Illustrating Profit or Loss on the Cost Curve Graph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12.4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Deciding Whether to Produce or Shut Down in the Short Run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12.5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“If Everyone Can Do It, You Can’t Make Money at It”: The Entry and Exit of Firms in the Long Run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12.6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Perfect Competition and Efficiency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460375" y="354427"/>
            <a:ext cx="1249362" cy="3313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600" b="0" kern="0" dirty="0" smtClean="0">
                <a:solidFill>
                  <a:srgbClr val="231F20"/>
                </a:solidFill>
                <a:cs typeface="Arial" charset="0"/>
              </a:rPr>
              <a:t>CHAPTER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709737" y="0"/>
            <a:ext cx="7434263" cy="6858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709737" cy="1695450"/>
          </a:xfrm>
          <a:prstGeom prst="rect">
            <a:avLst/>
          </a:prstGeom>
          <a:solidFill>
            <a:srgbClr val="256ABD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11944" y="520113"/>
            <a:ext cx="13914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12</a:t>
            </a:r>
            <a:endParaRPr lang="en-US" sz="9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1156" y="381000"/>
            <a:ext cx="139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9B8CF"/>
                </a:solidFill>
              </a:rPr>
              <a:t>CHAPTER</a:t>
            </a:r>
            <a:endParaRPr lang="en-US" dirty="0">
              <a:solidFill>
                <a:srgbClr val="89B8C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09" y="1905000"/>
            <a:ext cx="445949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3"/>
          <p:cNvSpPr>
            <a:spLocks noGrp="1"/>
          </p:cNvSpPr>
          <p:nvPr>
            <p:ph type="title" hasCustomPrompt="1"/>
          </p:nvPr>
        </p:nvSpPr>
        <p:spPr>
          <a:xfrm>
            <a:off x="1689100" y="635000"/>
            <a:ext cx="7454900" cy="1143000"/>
          </a:xfrm>
          <a:prstGeom prst="rect">
            <a:avLst/>
          </a:prstGeom>
        </p:spPr>
        <p:txBody>
          <a:bodyPr/>
          <a:lstStyle>
            <a:lvl1pPr>
              <a:defRPr sz="4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Chapter title:</a:t>
            </a:r>
            <a:br>
              <a:rPr lang="en-US" dirty="0" smtClean="0"/>
            </a:br>
            <a:r>
              <a:rPr lang="en-US" dirty="0" smtClean="0"/>
              <a:t>Chapter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Chapter subtitle</a:t>
            </a:r>
            <a:endParaRPr lang="en-US" dirty="0"/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452438" y="2435225"/>
            <a:ext cx="2870200" cy="307975"/>
          </a:xfrm>
          <a:prstGeom prst="rect">
            <a:avLst/>
          </a:prstGeom>
          <a:solidFill>
            <a:srgbClr val="0066B3"/>
          </a:solidFill>
          <a:ln w="9525">
            <a:noFill/>
            <a:miter lim="800000"/>
            <a:headEnd/>
            <a:tailEnd/>
          </a:ln>
        </p:spPr>
        <p:txBody>
          <a:bodyPr lIns="45720" rIns="45720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         LEARNING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OBJECTIVE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2438" y="2438400"/>
            <a:ext cx="614362" cy="3048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X.y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2743200"/>
            <a:ext cx="8310562" cy="990600"/>
          </a:xfrm>
          <a:prstGeom prst="rect">
            <a:avLst/>
          </a:prstGeom>
        </p:spPr>
        <p:txBody>
          <a:bodyPr/>
          <a:lstStyle>
            <a:lvl1pPr marL="0" indent="0">
              <a:defRPr sz="1800" i="0" baseline="0">
                <a:solidFill>
                  <a:srgbClr val="0066B3"/>
                </a:solidFill>
              </a:defRPr>
            </a:lvl1pPr>
            <a:lvl2pPr>
              <a:defRPr sz="1800">
                <a:solidFill>
                  <a:srgbClr val="0066B3"/>
                </a:solidFill>
              </a:defRPr>
            </a:lvl2pPr>
            <a:lvl3pPr>
              <a:defRPr sz="1800">
                <a:solidFill>
                  <a:srgbClr val="0066B3"/>
                </a:solidFill>
              </a:defRPr>
            </a:lvl3pPr>
            <a:lvl4pPr>
              <a:defRPr sz="1800">
                <a:solidFill>
                  <a:srgbClr val="0066B3"/>
                </a:solidFill>
              </a:defRPr>
            </a:lvl4pPr>
            <a:lvl5pPr>
              <a:defRPr sz="1800">
                <a:solidFill>
                  <a:srgbClr val="0066B3"/>
                </a:solidFill>
              </a:defRPr>
            </a:lvl5pPr>
          </a:lstStyle>
          <a:p>
            <a:pPr lvl="0"/>
            <a:r>
              <a:rPr lang="en-US" dirty="0" smtClean="0"/>
              <a:t>Insert learning objective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45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1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45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Text-only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3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45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39624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Text with figure content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1600" i="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>
              <a:defRPr sz="1600" b="1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Figure C#.X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2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45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39624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Text with table content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1600" i="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>
              <a:defRPr sz="1600" b="1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Table C#.X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9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45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676400" y="0"/>
            <a:ext cx="74723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1689100" y="0"/>
            <a:ext cx="74549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1689100" y="640080"/>
            <a:ext cx="74549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31404"/>
            <a:ext cx="1665288" cy="6280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1800"/>
              </a:lnSpc>
              <a:spcBef>
                <a:spcPts val="0"/>
              </a:spcBef>
            </a:pPr>
            <a:r>
              <a:rPr lang="en-US" sz="2200" dirty="0">
                <a:solidFill>
                  <a:srgbClr val="B10C2D"/>
                </a:solidFill>
              </a:rPr>
              <a:t>Making</a:t>
            </a:r>
            <a:br>
              <a:rPr lang="en-US" sz="2200" dirty="0">
                <a:solidFill>
                  <a:srgbClr val="B10C2D"/>
                </a:solidFill>
              </a:rPr>
            </a:br>
            <a:r>
              <a:rPr lang="en-US" dirty="0"/>
              <a:t>the</a:t>
            </a:r>
            <a:br>
              <a:rPr lang="en-US" dirty="0"/>
            </a:br>
            <a:r>
              <a:rPr lang="en-US" sz="2200" dirty="0">
                <a:solidFill>
                  <a:srgbClr val="B10C2D"/>
                </a:solidFill>
              </a:rPr>
              <a:t>Connection</a:t>
            </a:r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1689100" y="1"/>
            <a:ext cx="0" cy="771544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Line 4"/>
          <p:cNvSpPr>
            <a:spLocks noChangeShapeType="1"/>
          </p:cNvSpPr>
          <p:nvPr userDrawn="1"/>
        </p:nvSpPr>
        <p:spPr bwMode="auto">
          <a:xfrm>
            <a:off x="0" y="771545"/>
            <a:ext cx="16891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MTC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7B3FA-2817-4AE9-81D2-085FDBD75446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75FEBB-C271-4473-99CC-786EDF80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7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5" r:id="rId2"/>
    <p:sldLayoutId id="2147483667" r:id="rId3"/>
    <p:sldLayoutId id="2147483673" r:id="rId4"/>
    <p:sldLayoutId id="2147483674" r:id="rId5"/>
    <p:sldLayoutId id="2147483671" r:id="rId6"/>
    <p:sldLayoutId id="2147483676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3.png"/><Relationship Id="rId10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8.png"/><Relationship Id="rId3" Type="http://schemas.openxmlformats.org/officeDocument/2006/relationships/image" Target="../media/image79.png"/><Relationship Id="rId7" Type="http://schemas.openxmlformats.org/officeDocument/2006/relationships/image" Target="../media/image80.png"/><Relationship Id="rId12" Type="http://schemas.openxmlformats.org/officeDocument/2006/relationships/image" Target="../media/image7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11" Type="http://schemas.openxmlformats.org/officeDocument/2006/relationships/image" Target="../media/image75.png"/><Relationship Id="rId5" Type="http://schemas.openxmlformats.org/officeDocument/2006/relationships/image" Target="../media/image71.png"/><Relationship Id="rId10" Type="http://schemas.openxmlformats.org/officeDocument/2006/relationships/image" Target="../media/image74.png"/><Relationship Id="rId4" Type="http://schemas.openxmlformats.org/officeDocument/2006/relationships/image" Target="../media/image70.png"/><Relationship Id="rId9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7772400" cy="581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85" y="914763"/>
            <a:ext cx="7771429" cy="581587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" y="228600"/>
            <a:ext cx="3124199" cy="1344612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Futura Md BT" pitchFamily="34" charset="0"/>
                <a:cs typeface="Arial" pitchFamily="34" charset="0"/>
              </a:rPr>
              <a:t>R. GLENN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kern="0" dirty="0"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latin typeface="Futura Md BT" pitchFamily="34" charset="0"/>
                <a:ea typeface="+mj-ea"/>
                <a:cs typeface="Arial" pitchFamily="34" charset="0"/>
              </a:rPr>
              <a:t>HUBBARD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1043226"/>
            <a:ext cx="31241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Futura Md BT" pitchFamily="34" charset="0"/>
                <a:cs typeface="Arial" pitchFamily="34" charset="0"/>
              </a:rPr>
              <a:t>ANTHONY PATRICK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kern="0" dirty="0"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latin typeface="Futura Md BT" pitchFamily="34" charset="0"/>
                <a:cs typeface="Arial" pitchFamily="34" charset="0"/>
              </a:rPr>
              <a:t>O’BRIEN</a:t>
            </a:r>
            <a:endParaRPr lang="en-US" sz="3600" dirty="0">
              <a:latin typeface="Futura Md BT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172200" y="6172200"/>
            <a:ext cx="29591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FIFTH EDITION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7463" y="6623050"/>
            <a:ext cx="81422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1859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75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3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3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8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3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rev="1"/>
      <p:bldP spid="10" grpId="0" rev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 maximization: the goal of the firm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We assume that all firms try to maximize profits—including perfectly competitive ones.</a:t>
            </a:r>
          </a:p>
          <a:p>
            <a:pPr>
              <a:spcAft>
                <a:spcPts val="1200"/>
              </a:spcAft>
            </a:pPr>
            <a:r>
              <a:rPr lang="en-US" dirty="0"/>
              <a:t>Recall that</a:t>
            </a:r>
          </a:p>
          <a:p>
            <a:pPr>
              <a:spcAft>
                <a:spcPts val="1200"/>
              </a:spcAft>
            </a:pPr>
            <a:r>
              <a:rPr lang="en-US" dirty="0"/>
              <a:t>	</a:t>
            </a:r>
            <a:r>
              <a:rPr lang="en-US" i="1" dirty="0"/>
              <a:t>Profit = Total Revenue – Total Cost</a:t>
            </a:r>
          </a:p>
          <a:p>
            <a:pPr>
              <a:spcAft>
                <a:spcPts val="1200"/>
              </a:spcAft>
            </a:pPr>
            <a:r>
              <a:rPr lang="en-US" dirty="0"/>
              <a:t>Revenue for a perfectly competitive firm is easy to analyze: the firm receives the same amount of money for every unit of output it sells. So</a:t>
            </a:r>
          </a:p>
          <a:p>
            <a:pPr>
              <a:spcAft>
                <a:spcPts val="1200"/>
              </a:spcAft>
            </a:pPr>
            <a:r>
              <a:rPr lang="en-US" i="1" dirty="0"/>
              <a:t>	Price = Average Revenue = Marginal Revenue</a:t>
            </a:r>
          </a:p>
          <a:p>
            <a:pPr>
              <a:spcAft>
                <a:spcPts val="1200"/>
              </a:spcAft>
            </a:pPr>
            <a:r>
              <a:rPr lang="en-US" dirty="0"/>
              <a:t>This is illustrated in the table </a:t>
            </a:r>
            <a:r>
              <a:rPr lang="en-US" dirty="0" smtClean="0"/>
              <a:t>for an individual farmer, “Farmer Parker”, on </a:t>
            </a:r>
            <a:r>
              <a:rPr lang="en-US" dirty="0"/>
              <a:t>the next slide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Revenues for a perfectly competitive firm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5029200"/>
            <a:ext cx="4876800" cy="1447800"/>
          </a:xfrm>
        </p:spPr>
        <p:txBody>
          <a:bodyPr/>
          <a:lstStyle/>
          <a:p>
            <a:r>
              <a:rPr lang="en-US" dirty="0"/>
              <a:t>For a firm in a perfectly competitive market, price is equal to both average revenue and marginal revenue.</a:t>
            </a:r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00800" y="5029200"/>
            <a:ext cx="2590800" cy="449263"/>
          </a:xfrm>
        </p:spPr>
        <p:txBody>
          <a:bodyPr/>
          <a:lstStyle/>
          <a:p>
            <a:r>
              <a:rPr lang="en-US" dirty="0" smtClean="0"/>
              <a:t>Farmer Parker’s revenue from wheat farming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67300" y="5029200"/>
            <a:ext cx="1352550" cy="381000"/>
          </a:xfrm>
        </p:spPr>
        <p:txBody>
          <a:bodyPr/>
          <a:lstStyle/>
          <a:p>
            <a:r>
              <a:rPr lang="en-US" dirty="0" smtClean="0"/>
              <a:t>Table 12.2</a:t>
            </a:r>
            <a:endParaRPr lang="en-US" dirty="0"/>
          </a:p>
        </p:txBody>
      </p:sp>
      <p:graphicFrame>
        <p:nvGraphicFramePr>
          <p:cNvPr id="9" name="Group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578654"/>
              </p:ext>
            </p:extLst>
          </p:nvPr>
        </p:nvGraphicFramePr>
        <p:xfrm>
          <a:off x="638175" y="838201"/>
          <a:ext cx="7867650" cy="4084320"/>
        </p:xfrm>
        <a:graphic>
          <a:graphicData uri="http://schemas.openxmlformats.org/drawingml/2006/table">
            <a:tbl>
              <a:tblPr/>
              <a:tblGrid>
                <a:gridCol w="1617662"/>
                <a:gridCol w="1927225"/>
                <a:gridCol w="1439863"/>
                <a:gridCol w="1441450"/>
                <a:gridCol w="1441450"/>
              </a:tblGrid>
              <a:tr h="597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Number of Bushels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Market Price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(per bushel)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Total 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Revenue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Average Revenue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AR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Marginal Revenue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MR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19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 maximization for Farmer Parker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5105400"/>
            <a:ext cx="8458200" cy="1447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Suppose costs are as in the table.</a:t>
            </a:r>
          </a:p>
          <a:p>
            <a:pPr>
              <a:spcAft>
                <a:spcPts val="1200"/>
              </a:spcAft>
            </a:pPr>
            <a:r>
              <a:rPr lang="en-US" dirty="0"/>
              <a:t>We can calculate profit; profit is maximized at a quantity of </a:t>
            </a:r>
            <a:r>
              <a:rPr lang="en-US" dirty="0" smtClean="0"/>
              <a:t>7 </a:t>
            </a:r>
            <a:r>
              <a:rPr lang="en-US" dirty="0"/>
              <a:t>bushels. This is the </a:t>
            </a:r>
            <a:r>
              <a:rPr lang="en-US" i="1" dirty="0"/>
              <a:t>profit-maximizing level of output.</a:t>
            </a:r>
            <a:r>
              <a:rPr lang="en-US" dirty="0"/>
              <a:t> 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00800" y="5029200"/>
            <a:ext cx="2590800" cy="449263"/>
          </a:xfrm>
        </p:spPr>
        <p:txBody>
          <a:bodyPr/>
          <a:lstStyle/>
          <a:p>
            <a:r>
              <a:rPr lang="en-US" dirty="0" smtClean="0"/>
              <a:t>Farmer Parker’s profit from wheat farming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67300" y="5029200"/>
            <a:ext cx="1352550" cy="381000"/>
          </a:xfrm>
        </p:spPr>
        <p:txBody>
          <a:bodyPr/>
          <a:lstStyle/>
          <a:p>
            <a:r>
              <a:rPr lang="en-US" dirty="0" smtClean="0"/>
              <a:t>Table 12.3</a:t>
            </a:r>
            <a:endParaRPr lang="en-US" dirty="0"/>
          </a:p>
        </p:txBody>
      </p:sp>
      <p:graphicFrame>
        <p:nvGraphicFramePr>
          <p:cNvPr id="10" name="Group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726498"/>
              </p:ext>
            </p:extLst>
          </p:nvPr>
        </p:nvGraphicFramePr>
        <p:xfrm>
          <a:off x="638175" y="838201"/>
          <a:ext cx="4103959" cy="4084320"/>
        </p:xfrm>
        <a:graphic>
          <a:graphicData uri="http://schemas.openxmlformats.org/drawingml/2006/table">
            <a:tbl>
              <a:tblPr/>
              <a:tblGrid>
                <a:gridCol w="1475629"/>
                <a:gridCol w="1313442"/>
                <a:gridCol w="1314888"/>
              </a:tblGrid>
              <a:tr h="597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Quantity (bushels)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Total 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Revenue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Total Cost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(TC)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$0.00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007883"/>
              </p:ext>
            </p:extLst>
          </p:nvPr>
        </p:nvGraphicFramePr>
        <p:xfrm>
          <a:off x="4737100" y="970692"/>
          <a:ext cx="1314888" cy="3950558"/>
        </p:xfrm>
        <a:graphic>
          <a:graphicData uri="http://schemas.openxmlformats.org/drawingml/2006/table">
            <a:tbl>
              <a:tblPr/>
              <a:tblGrid>
                <a:gridCol w="1314888"/>
              </a:tblGrid>
              <a:tr h="597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Profit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(TR – TC)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-$10.00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219200" y="3733800"/>
            <a:ext cx="4495800" cy="228600"/>
          </a:xfrm>
          <a:prstGeom prst="roundRect">
            <a:avLst/>
          </a:prstGeom>
          <a:ln w="38100">
            <a:solidFill>
              <a:srgbClr val="0066B3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9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 maximization for Farmer Parker: MR=MC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5105400"/>
            <a:ext cx="8458200" cy="16002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We can also calculate </a:t>
            </a:r>
            <a:r>
              <a:rPr lang="en-US" dirty="0" smtClean="0"/>
              <a:t>marginal</a:t>
            </a:r>
            <a:br>
              <a:rPr lang="en-US" dirty="0" smtClean="0"/>
            </a:br>
            <a:r>
              <a:rPr lang="en-US" dirty="0" smtClean="0"/>
              <a:t>revenue </a:t>
            </a:r>
            <a:r>
              <a:rPr lang="en-US" dirty="0"/>
              <a:t>and marginal cost for the firm.</a:t>
            </a:r>
          </a:p>
          <a:p>
            <a:pPr>
              <a:spcAft>
                <a:spcPts val="0"/>
              </a:spcAft>
            </a:pPr>
            <a:r>
              <a:rPr lang="en-US" dirty="0"/>
              <a:t>Profit is maximized by producing as long as MR&gt;MC; or until MR=MC, if that is possible.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00800" y="5029200"/>
            <a:ext cx="2590800" cy="449263"/>
          </a:xfrm>
        </p:spPr>
        <p:txBody>
          <a:bodyPr/>
          <a:lstStyle/>
          <a:p>
            <a:r>
              <a:rPr lang="en-US" dirty="0" smtClean="0"/>
              <a:t>Farmer Parker’s profit from wheat farming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67300" y="5029200"/>
            <a:ext cx="1352550" cy="381000"/>
          </a:xfrm>
        </p:spPr>
        <p:txBody>
          <a:bodyPr/>
          <a:lstStyle/>
          <a:p>
            <a:r>
              <a:rPr lang="en-US" dirty="0" smtClean="0"/>
              <a:t>Table 12.3</a:t>
            </a:r>
            <a:endParaRPr lang="en-US" dirty="0"/>
          </a:p>
        </p:txBody>
      </p:sp>
      <p:graphicFrame>
        <p:nvGraphicFramePr>
          <p:cNvPr id="9" name="Group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702706"/>
              </p:ext>
            </p:extLst>
          </p:nvPr>
        </p:nvGraphicFramePr>
        <p:xfrm>
          <a:off x="638175" y="838201"/>
          <a:ext cx="8048623" cy="4084320"/>
        </p:xfrm>
        <a:graphic>
          <a:graphicData uri="http://schemas.openxmlformats.org/drawingml/2006/table">
            <a:tbl>
              <a:tblPr/>
              <a:tblGrid>
                <a:gridCol w="1475629"/>
                <a:gridCol w="1313442"/>
                <a:gridCol w="1314888"/>
                <a:gridCol w="1314888"/>
                <a:gridCol w="1314888"/>
                <a:gridCol w="1314888"/>
              </a:tblGrid>
              <a:tr h="597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Quantity (bushels)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Total 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Revenue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Total Cost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(TC)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Profit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(TR – TC)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Marginal Revenue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MR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Marginal Cost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(MC)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$0.00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-$10.00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15.50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477000" y="3733800"/>
            <a:ext cx="1752600" cy="228600"/>
          </a:xfrm>
          <a:prstGeom prst="roundRect">
            <a:avLst/>
          </a:prstGeom>
          <a:ln w="38100">
            <a:solidFill>
              <a:srgbClr val="0066B3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Showing revenue, cost, and profit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962400" cy="5638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If we show total revenue and total cost on the same graph, the vertical difference between the two curves is the profit the firm makes.</a:t>
            </a:r>
          </a:p>
          <a:p>
            <a:r>
              <a:rPr lang="en-US" dirty="0">
                <a:solidFill>
                  <a:srgbClr val="000000"/>
                </a:solidFill>
              </a:rPr>
              <a:t>(Or the loss, if costs are greater than revenues.)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At the profit-maximizing level of output, this (positive) vertical distance is maximized.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The profit-maximizing level of output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5800" y="5562600"/>
            <a:ext cx="1390650" cy="381000"/>
          </a:xfrm>
        </p:spPr>
        <p:txBody>
          <a:bodyPr/>
          <a:lstStyle/>
          <a:p>
            <a:r>
              <a:rPr lang="en-US" dirty="0" smtClean="0"/>
              <a:t>Figure 12.3a</a:t>
            </a:r>
            <a:endParaRPr lang="en-US" dirty="0"/>
          </a:p>
        </p:txBody>
      </p:sp>
      <p:pic>
        <p:nvPicPr>
          <p:cNvPr id="9" name="Picture 8" descr="Fig12.3ppt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685800"/>
            <a:ext cx="52101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g12.3ppt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685800"/>
            <a:ext cx="52101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ig12.3ppt4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685800"/>
            <a:ext cx="52101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ig12.3ppt5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685800"/>
            <a:ext cx="52101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ig12.3ppt2a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685800"/>
            <a:ext cx="52101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ig12.3ppt3a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5" y="685800"/>
            <a:ext cx="52101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ig12.3ppt3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5" y="685800"/>
            <a:ext cx="52101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10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Showing marginal revenue and marginal cost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581400" cy="563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It is generally easier to determine the profit-maximizing level of output on a graph of marginal revenue and marginal cost.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Marginal revenue is constant and equal to price for the perfectly competitive firm.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The firm maximizes profit by choosing the level of output where marginal revenue is equal to marginal cost (or just less, if equal is not possible).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The profit-maximizing level of output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5800" y="5562600"/>
            <a:ext cx="1390650" cy="381000"/>
          </a:xfrm>
        </p:spPr>
        <p:txBody>
          <a:bodyPr/>
          <a:lstStyle/>
          <a:p>
            <a:r>
              <a:rPr lang="en-US" dirty="0" smtClean="0"/>
              <a:t>Figure 12.3b</a:t>
            </a:r>
            <a:endParaRPr lang="en-US" dirty="0"/>
          </a:p>
        </p:txBody>
      </p:sp>
      <p:pic>
        <p:nvPicPr>
          <p:cNvPr id="9" name="Picture 8" descr="Fig12.3ppt5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9025" y="685800"/>
            <a:ext cx="54387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g12.3ppt1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9025" y="685800"/>
            <a:ext cx="54387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ig12.3ppt2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9025" y="685800"/>
            <a:ext cx="54387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ig12.3ppt3b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9025" y="685800"/>
            <a:ext cx="54387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ig12.3ppt4b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9025" y="685800"/>
            <a:ext cx="54387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205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profit maximization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The rules we have just developed for profit maximization are:</a:t>
            </a: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en-US" dirty="0"/>
              <a:t>The profit-maximizing level of output is where the difference between total revenue and total cost is greatest; and</a:t>
            </a: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en-US" dirty="0"/>
              <a:t>The profit-maximizing level of output is also where MR = MC.</a:t>
            </a:r>
          </a:p>
          <a:p>
            <a:pPr>
              <a:spcAft>
                <a:spcPts val="0"/>
              </a:spcAft>
            </a:pPr>
            <a:r>
              <a:rPr lang="en-US" dirty="0"/>
              <a:t>However </a:t>
            </a:r>
            <a:r>
              <a:rPr lang="en-US" i="1" dirty="0"/>
              <a:t>neither of these rules require the assumption of perfect competition; they are true for every firm!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For perfectly competitive firms, we can develop an additional rule, because for those firms, P = MR; this implies:</a:t>
            </a:r>
          </a:p>
          <a:p>
            <a:pPr marL="457200" indent="-457200">
              <a:spcAft>
                <a:spcPts val="0"/>
              </a:spcAft>
              <a:buAutoNum type="arabicPeriod" startAt="3"/>
            </a:pPr>
            <a:r>
              <a:rPr lang="en-US" dirty="0"/>
              <a:t>The profit-maximizing level of output is also where P = MC.</a:t>
            </a:r>
          </a:p>
          <a:p>
            <a:pPr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Illustrating Profit or Loss on the Cost Curve </a:t>
            </a:r>
            <a:r>
              <a:rPr lang="en-US" dirty="0" smtClean="0">
                <a:solidFill>
                  <a:srgbClr val="0066B3"/>
                </a:solidFill>
              </a:rPr>
              <a:t>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12.3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Use graphs to show a firm’s profit or loss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useful formula for profit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52400" y="838200"/>
                <a:ext cx="8839200" cy="5638800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dirty="0" smtClean="0"/>
                  <a:t>We know profit equals total revenue minus total cost; and total revenue is price times quantity. So write:</a:t>
                </a:r>
              </a:p>
              <a:p>
                <a:pPr>
                  <a:spcAft>
                    <a:spcPts val="0"/>
                  </a:spcAf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Profit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 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𝑇𝐶</m:t>
                    </m:r>
                  </m:oMath>
                </a14:m>
                <a:endParaRPr lang="en-US" dirty="0"/>
              </a:p>
              <a:p>
                <a:pPr>
                  <a:spcAft>
                    <a:spcPts val="0"/>
                  </a:spcAft>
                </a:pPr>
                <a:r>
                  <a:rPr lang="en-US" dirty="0"/>
                  <a:t>Dividing both sides by Q, we obtain:</a:t>
                </a:r>
              </a:p>
              <a:p>
                <a:pPr>
                  <a:spcAft>
                    <a:spcPts val="0"/>
                  </a:spcAft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Profit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den>
                    </m:f>
                    <m:r>
                      <a:rPr lang="en-US" sz="2800" i="1">
                        <a:latin typeface="Cambria Math"/>
                        <a:ea typeface="Cambria Math"/>
                      </a:rPr>
                      <m:t> −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𝑇𝐶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Aft>
                    <a:spcPts val="0"/>
                  </a:spcAft>
                </a:pPr>
                <a:r>
                  <a:rPr lang="en-US" dirty="0"/>
                  <a:t>The “Q”s cancel in the first term, and the second is average total cost; so we can write:</a:t>
                </a:r>
                <a:endParaRPr lang="en-US" dirty="0" smtClean="0"/>
              </a:p>
              <a:p>
                <a:pPr>
                  <a:spcAft>
                    <a:spcPts val="0"/>
                  </a:spcAft>
                </a:pPr>
                <a:r>
                  <a:rPr lang="en-US" dirty="0" smtClean="0"/>
                  <a:t>	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Profit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𝐴𝑇𝐶</m:t>
                    </m:r>
                  </m:oMath>
                </a14:m>
                <a:endParaRPr lang="en-US" sz="1400" dirty="0" smtClean="0"/>
              </a:p>
              <a:p>
                <a:pPr>
                  <a:spcAft>
                    <a:spcPts val="0"/>
                  </a:spcAft>
                </a:pPr>
                <a:r>
                  <a:rPr lang="en-US" dirty="0"/>
                  <a:t>Multiplying both sides by Q, we obtain:</a:t>
                </a:r>
              </a:p>
              <a:p>
                <a:pPr>
                  <a:spcAft>
                    <a:spcPts val="0"/>
                  </a:spcAft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Profit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r>
                          <a:rPr lang="en-US" b="0" i="1" smtClean="0">
                            <a:latin typeface="Cambria Math"/>
                          </a:rPr>
                          <m:t>𝐴𝑇𝐶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𝑄</m:t>
                    </m:r>
                  </m:oMath>
                </a14:m>
                <a:endParaRPr lang="en-US" dirty="0"/>
              </a:p>
              <a:p>
                <a:pPr>
                  <a:spcAft>
                    <a:spcPts val="0"/>
                  </a:spcAft>
                </a:pPr>
                <a:r>
                  <a:rPr lang="en-US" dirty="0"/>
                  <a:t>The right hand side is the area of a rectangle with height </a:t>
                </a:r>
                <a:r>
                  <a:rPr lang="en-US" i="1" dirty="0"/>
                  <a:t>(P – ATC) </a:t>
                </a:r>
                <a:r>
                  <a:rPr lang="en-US" dirty="0"/>
                  <a:t>and length </a:t>
                </a:r>
                <a:r>
                  <a:rPr lang="en-US" i="1" dirty="0"/>
                  <a:t>Q</a:t>
                </a:r>
                <a:r>
                  <a:rPr lang="en-US" dirty="0"/>
                  <a:t>. We can use this to illustrate profit on a graph.</a:t>
                </a:r>
              </a:p>
              <a:p>
                <a:pPr>
                  <a:spcAft>
                    <a:spcPts val="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4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52400" y="838200"/>
                <a:ext cx="8839200" cy="5638800"/>
              </a:xfrm>
              <a:blipFill rotWithShape="1">
                <a:blip r:embed="rId2"/>
                <a:stretch>
                  <a:fillRect l="-828" t="-541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67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Showing the maximum profit on a graph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124200" cy="563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 firm maximizes profit at the level of output at which marginal revenue equals marginal cost. </a:t>
            </a:r>
          </a:p>
          <a:p>
            <a:pPr>
              <a:spcAft>
                <a:spcPts val="1200"/>
              </a:spcAft>
            </a:pPr>
            <a:r>
              <a:rPr lang="en-US" dirty="0"/>
              <a:t>The difference between price and average total cost equals profit per unit of output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Total profit equals profit per unit of output, times the amount of output: the area of the green rectangle on the graph.</a:t>
            </a:r>
          </a:p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The area of maximum profit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12.4</a:t>
            </a:r>
            <a:endParaRPr lang="en-US" dirty="0"/>
          </a:p>
        </p:txBody>
      </p:sp>
      <p:pic>
        <p:nvPicPr>
          <p:cNvPr id="10" name="Picture 23" descr="Fig11-4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8638" y="1404938"/>
            <a:ext cx="5829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Fig11-4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8638" y="1404938"/>
            <a:ext cx="5829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Fig11-4-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8638" y="1404938"/>
            <a:ext cx="5829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ig12-4-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8638" y="1404938"/>
            <a:ext cx="5829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ig12-4-7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68638" y="1404938"/>
            <a:ext cx="5829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ig12-4-3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68638" y="1404938"/>
            <a:ext cx="5829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Fig12-4-5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68638" y="1404938"/>
            <a:ext cx="5829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Fig12-4-4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68638" y="1404938"/>
            <a:ext cx="5829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Fig12-4-6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68638" y="1404938"/>
            <a:ext cx="5829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617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Firms in Perfectly Competitive Markets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Incorrect level of output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657600" cy="5638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It is a very common error to believe the </a:t>
            </a:r>
            <a:r>
              <a:rPr lang="en-US" dirty="0" smtClean="0"/>
              <a:t>firm should </a:t>
            </a:r>
            <a:r>
              <a:rPr lang="en-US" dirty="0"/>
              <a:t>produce at </a:t>
            </a:r>
            <a:r>
              <a:rPr lang="en-US" i="1" dirty="0" smtClean="0"/>
              <a:t>Q</a:t>
            </a:r>
            <a:r>
              <a:rPr lang="en-US" i="1" baseline="-25000" dirty="0" smtClean="0"/>
              <a:t>1</a:t>
            </a:r>
            <a:r>
              <a:rPr lang="en-US" dirty="0" smtClean="0"/>
              <a:t>: the</a:t>
            </a:r>
            <a:br>
              <a:rPr lang="en-US" dirty="0" smtClean="0"/>
            </a:br>
            <a:r>
              <a:rPr lang="en-US" dirty="0" smtClean="0"/>
              <a:t>level </a:t>
            </a:r>
            <a:r>
              <a:rPr lang="en-US" dirty="0"/>
              <a:t>of </a:t>
            </a:r>
            <a:r>
              <a:rPr lang="en-US" dirty="0" smtClean="0"/>
              <a:t>output where</a:t>
            </a:r>
            <a:br>
              <a:rPr lang="en-US" dirty="0" smtClean="0"/>
            </a:br>
            <a:r>
              <a:rPr lang="en-US" i="1" dirty="0" smtClean="0"/>
              <a:t>profit </a:t>
            </a:r>
            <a:r>
              <a:rPr lang="en-US" i="1" dirty="0"/>
              <a:t>per unit</a:t>
            </a:r>
            <a:r>
              <a:rPr lang="en-US" dirty="0"/>
              <a:t> is maximized.</a:t>
            </a:r>
          </a:p>
          <a:p>
            <a:pPr>
              <a:spcAft>
                <a:spcPts val="0"/>
              </a:spcAft>
            </a:pPr>
            <a:r>
              <a:rPr lang="en-US" dirty="0"/>
              <a:t>But this does NOT maximize overall profit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next few units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output </a:t>
            </a:r>
            <a:r>
              <a:rPr lang="en-US" dirty="0"/>
              <a:t>bring in more marginal revenue </a:t>
            </a:r>
            <a:r>
              <a:rPr lang="en-US" dirty="0" smtClean="0"/>
              <a:t>than</a:t>
            </a:r>
            <a:br>
              <a:rPr lang="en-US" dirty="0" smtClean="0"/>
            </a:br>
            <a:r>
              <a:rPr lang="en-US" dirty="0" smtClean="0"/>
              <a:t>their </a:t>
            </a:r>
            <a:r>
              <a:rPr lang="en-US" dirty="0"/>
              <a:t>marginal cost</a:t>
            </a:r>
            <a:r>
              <a:rPr lang="en-US" dirty="0" smtClean="0"/>
              <a:t>.</a:t>
            </a:r>
          </a:p>
          <a:p>
            <a:pPr>
              <a:spcAft>
                <a:spcPts val="0"/>
              </a:spcAft>
            </a:pPr>
            <a:r>
              <a:rPr lang="en-US" dirty="0"/>
              <a:t>You can know this because </a:t>
            </a:r>
            <a:r>
              <a:rPr lang="en-US" i="1" dirty="0"/>
              <a:t>MR&gt;MC</a:t>
            </a:r>
            <a:r>
              <a:rPr lang="en-US" dirty="0"/>
              <a:t> at </a:t>
            </a:r>
            <a:r>
              <a:rPr lang="en-US" i="1" dirty="0"/>
              <a:t>Q</a:t>
            </a:r>
            <a:r>
              <a:rPr lang="en-US" i="1" baseline="-25000" dirty="0"/>
              <a:t>1</a:t>
            </a:r>
            <a:r>
              <a:rPr lang="en-US" dirty="0"/>
              <a:t>; this demonstrates that </a:t>
            </a:r>
            <a:r>
              <a:rPr lang="en-US" i="1" dirty="0"/>
              <a:t>Q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en-US" dirty="0"/>
              <a:t>is NOT the profit-maximizing level of output.</a:t>
            </a:r>
          </a:p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The area of maximum profit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12.4</a:t>
            </a:r>
            <a:endParaRPr lang="en-US" dirty="0"/>
          </a:p>
        </p:txBody>
      </p:sp>
      <p:pic>
        <p:nvPicPr>
          <p:cNvPr id="9" name="Picture 23" descr="Fig11-4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8638" y="1404938"/>
            <a:ext cx="5829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Fig11-4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8638" y="1404938"/>
            <a:ext cx="5829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Fig11-4-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8638" y="1404938"/>
            <a:ext cx="5829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ig12-4-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8638" y="1404938"/>
            <a:ext cx="5829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ig12-4-7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8638" y="1404938"/>
            <a:ext cx="5829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ig12-4-3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68638" y="1404938"/>
            <a:ext cx="5829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ig12-4-5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68638" y="1404938"/>
            <a:ext cx="5829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Fig12-4-4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68638" y="1404938"/>
            <a:ext cx="5829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Fig12-4-6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68638" y="1404938"/>
            <a:ext cx="5829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2" descr="UNF11-3-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31319" y="1233488"/>
            <a:ext cx="58959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332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Reinterpreting marginal revenue = marginal cost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We know we should produce at the level of output where marginal cost equals marginal revenue (</a:t>
            </a:r>
            <a:r>
              <a:rPr lang="en-US" i="1" dirty="0"/>
              <a:t>MC=MR</a:t>
            </a:r>
            <a:r>
              <a:rPr lang="en-US" dirty="0"/>
              <a:t>).</a:t>
            </a:r>
            <a:br>
              <a:rPr lang="en-US" dirty="0"/>
            </a:b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We have been calling this the </a:t>
            </a:r>
            <a:r>
              <a:rPr lang="en-US" i="1" dirty="0"/>
              <a:t>profit-maximizing level of output.</a:t>
            </a:r>
            <a:r>
              <a:rPr lang="en-US" dirty="0"/>
              <a:t> But what if the firm doesn’t make a profit at this level of output, or at any other?</a:t>
            </a:r>
            <a:br>
              <a:rPr lang="en-US" dirty="0"/>
            </a:b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In this case, we would want to make the smallest loss possible.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/>
              <a:t>Note that sometimes a loss may be unavoidable, if we have high fixed costs.</a:t>
            </a:r>
            <a:br>
              <a:rPr lang="en-US" dirty="0"/>
            </a:b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It turns out that </a:t>
            </a:r>
            <a:r>
              <a:rPr lang="en-US" i="1" dirty="0"/>
              <a:t>MC</a:t>
            </a:r>
            <a:r>
              <a:rPr lang="en-US" dirty="0"/>
              <a:t>=</a:t>
            </a:r>
            <a:r>
              <a:rPr lang="en-US" i="1" dirty="0"/>
              <a:t>MR</a:t>
            </a:r>
            <a:r>
              <a:rPr lang="en-US" dirty="0"/>
              <a:t> is </a:t>
            </a:r>
            <a:r>
              <a:rPr lang="en-US" i="1" dirty="0"/>
              <a:t>still</a:t>
            </a:r>
            <a:r>
              <a:rPr lang="en-US" dirty="0"/>
              <a:t> the correct rule to use; it will guide us to the </a:t>
            </a:r>
            <a:r>
              <a:rPr lang="en-US" i="1" dirty="0"/>
              <a:t>loss-minimizing level of output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9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firm breaking even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02175" y="1219200"/>
            <a:ext cx="3962400" cy="4038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In the graph on the left, price never exceeds average cost, so the firm could not possibly make a profit.</a:t>
            </a:r>
          </a:p>
          <a:p>
            <a:pPr>
              <a:spcAft>
                <a:spcPts val="1200"/>
              </a:spcAft>
            </a:pPr>
            <a:r>
              <a:rPr lang="en-US" dirty="0"/>
              <a:t>The best this firm can do is to </a:t>
            </a:r>
            <a:r>
              <a:rPr lang="en-US" i="1" dirty="0"/>
              <a:t>break even</a:t>
            </a:r>
            <a:r>
              <a:rPr lang="en-US" dirty="0"/>
              <a:t>, obtaining no profit but incurring no loss.</a:t>
            </a:r>
          </a:p>
          <a:p>
            <a:pPr>
              <a:spcAft>
                <a:spcPts val="1200"/>
              </a:spcAft>
            </a:pPr>
            <a:r>
              <a:rPr lang="en-US" dirty="0"/>
              <a:t>The </a:t>
            </a:r>
            <a:r>
              <a:rPr lang="en-US" i="1" dirty="0"/>
              <a:t>MC=MR</a:t>
            </a:r>
            <a:r>
              <a:rPr lang="en-US" dirty="0"/>
              <a:t> rule leads us to this optimal level of production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14800" y="5181600"/>
            <a:ext cx="2590800" cy="449263"/>
          </a:xfrm>
        </p:spPr>
        <p:txBody>
          <a:bodyPr/>
          <a:lstStyle/>
          <a:p>
            <a:r>
              <a:rPr lang="en-US" dirty="0" smtClean="0"/>
              <a:t>A firm breaking even and a firm experiencing a loss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81300" y="5181600"/>
            <a:ext cx="1352550" cy="381000"/>
          </a:xfrm>
        </p:spPr>
        <p:txBody>
          <a:bodyPr/>
          <a:lstStyle/>
          <a:p>
            <a:r>
              <a:rPr lang="en-US" dirty="0" smtClean="0"/>
              <a:t>Figure 12.5</a:t>
            </a:r>
            <a:endParaRPr lang="en-US" dirty="0"/>
          </a:p>
        </p:txBody>
      </p:sp>
      <p:pic>
        <p:nvPicPr>
          <p:cNvPr id="9" name="Picture 17" descr="Fig11-5-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1648062"/>
            <a:ext cx="83883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Fig11-5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" y="1648062"/>
            <a:ext cx="83883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Fig11-5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225" y="1638537"/>
            <a:ext cx="83883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Fig11-5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6225" y="1638537"/>
            <a:ext cx="83883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Fig11-5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6225" y="1629012"/>
            <a:ext cx="83883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220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firm experiencing a loss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219200"/>
            <a:ext cx="3962400" cy="4038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 situation is even worse for this firm; not only can it not make a profit, price is always </a:t>
            </a:r>
            <a:r>
              <a:rPr lang="en-US" i="1" dirty="0"/>
              <a:t>lower</a:t>
            </a:r>
            <a:r>
              <a:rPr lang="en-US" dirty="0"/>
              <a:t> than average total cost, so it </a:t>
            </a:r>
            <a:r>
              <a:rPr lang="en-US" i="1" dirty="0"/>
              <a:t>must</a:t>
            </a:r>
            <a:r>
              <a:rPr lang="en-US" dirty="0"/>
              <a:t> make a loss.</a:t>
            </a:r>
          </a:p>
          <a:p>
            <a:pPr>
              <a:spcAft>
                <a:spcPts val="1200"/>
              </a:spcAft>
            </a:pPr>
            <a:r>
              <a:rPr lang="en-US" dirty="0"/>
              <a:t>It makes the smallest loss possible by again following the </a:t>
            </a:r>
            <a:r>
              <a:rPr lang="en-US" i="1" dirty="0"/>
              <a:t>MC=MR</a:t>
            </a:r>
            <a:r>
              <a:rPr lang="en-US" dirty="0"/>
              <a:t> rule.</a:t>
            </a:r>
          </a:p>
          <a:p>
            <a:pPr>
              <a:spcAft>
                <a:spcPts val="1200"/>
              </a:spcAft>
            </a:pPr>
            <a:r>
              <a:rPr lang="en-US" dirty="0"/>
              <a:t>No other level of output allows the firm’s loss to be so small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14800" y="5181600"/>
            <a:ext cx="2590800" cy="449263"/>
          </a:xfrm>
        </p:spPr>
        <p:txBody>
          <a:bodyPr/>
          <a:lstStyle/>
          <a:p>
            <a:r>
              <a:rPr lang="en-US" dirty="0" smtClean="0"/>
              <a:t>A firm breaking even and a firm experiencing a loss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81300" y="5181600"/>
            <a:ext cx="1352550" cy="381000"/>
          </a:xfrm>
        </p:spPr>
        <p:txBody>
          <a:bodyPr/>
          <a:lstStyle/>
          <a:p>
            <a:r>
              <a:rPr lang="en-US" dirty="0" smtClean="0"/>
              <a:t>Figure 12.5</a:t>
            </a:r>
            <a:endParaRPr lang="en-US" dirty="0"/>
          </a:p>
        </p:txBody>
      </p:sp>
      <p:pic>
        <p:nvPicPr>
          <p:cNvPr id="9" name="Picture 8" descr="Fig12-5-1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4" y="1762125"/>
            <a:ext cx="85010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Fig11-5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4" y="1819275"/>
            <a:ext cx="83883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Fig11-5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349" y="1800225"/>
            <a:ext cx="83883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Fig11-5-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874" y="1800225"/>
            <a:ext cx="83883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Fig11-5-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874" y="1790700"/>
            <a:ext cx="83883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ig11-5-5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2" y="1724025"/>
            <a:ext cx="86201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22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whether a firm can make a profit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Once we have determined the quantity where </a:t>
            </a:r>
            <a:r>
              <a:rPr lang="en-US" i="1" dirty="0"/>
              <a:t>MC</a:t>
            </a:r>
            <a:r>
              <a:rPr lang="en-US" dirty="0"/>
              <a:t>=</a:t>
            </a:r>
            <a:r>
              <a:rPr lang="en-US" i="1" dirty="0"/>
              <a:t>MR</a:t>
            </a:r>
            <a:r>
              <a:rPr lang="en-US" dirty="0"/>
              <a:t>, we can immediately know whether the firm  is making a profit, breaking even, or making a loss. At that quantity,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/>
              <a:t>If </a:t>
            </a:r>
            <a:r>
              <a:rPr lang="en-US" i="1" dirty="0"/>
              <a:t>P &gt; ATC</a:t>
            </a:r>
            <a:r>
              <a:rPr lang="en-US" dirty="0"/>
              <a:t>, the firm is making a profit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/>
              <a:t>If </a:t>
            </a:r>
            <a:r>
              <a:rPr lang="en-US" i="1" dirty="0"/>
              <a:t>P = ATC</a:t>
            </a:r>
            <a:r>
              <a:rPr lang="en-US" dirty="0"/>
              <a:t>, the firm is breaking even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/>
              <a:t>If </a:t>
            </a:r>
            <a:r>
              <a:rPr lang="en-US" i="1" dirty="0"/>
              <a:t>P &lt; ATC</a:t>
            </a:r>
            <a:r>
              <a:rPr lang="en-US" dirty="0"/>
              <a:t>, the firm is making a loss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Even better: these </a:t>
            </a:r>
            <a:r>
              <a:rPr lang="en-US" dirty="0"/>
              <a:t>statements hold true at </a:t>
            </a:r>
            <a:r>
              <a:rPr lang="en-US" i="1" dirty="0"/>
              <a:t>every</a:t>
            </a:r>
            <a:r>
              <a:rPr lang="en-US" dirty="0"/>
              <a:t> level of output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Deciding Whether to Produce or to Shut Down in the Short </a:t>
            </a:r>
            <a:r>
              <a:rPr lang="en-US" dirty="0" smtClean="0">
                <a:solidFill>
                  <a:srgbClr val="0066B3"/>
                </a:solidFill>
              </a:rPr>
              <a:t>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12.4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Explain why firms may shut down temporarily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Responses of perfectly competitive firms to losses</a:t>
            </a:r>
            <a:endParaRPr lang="en-US" sz="28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Suppose a firm in a perfectly competitive market is making a loss. It would like the price to be higher, but it is a price-taker, so it cannot raise the price. That leaves two options: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dirty="0"/>
              <a:t>Continue to produce, or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dirty="0"/>
              <a:t>Stop production by shutting down temporarily</a:t>
            </a:r>
          </a:p>
          <a:p>
            <a:pPr>
              <a:spcAft>
                <a:spcPts val="1200"/>
              </a:spcAft>
            </a:pPr>
            <a:r>
              <a:rPr lang="en-US" dirty="0"/>
              <a:t>If the firm shuts down, it will still need to pay its </a:t>
            </a:r>
            <a:r>
              <a:rPr lang="en-US" i="1" dirty="0"/>
              <a:t>fixed costs.</a:t>
            </a:r>
            <a:r>
              <a:rPr lang="en-US" dirty="0"/>
              <a:t> The firm needs to decide whether to incur only its fixed costs, or to produce and incur some variable costs, but obtain some revenue.</a:t>
            </a:r>
          </a:p>
          <a:p>
            <a:pPr>
              <a:spcAft>
                <a:spcPts val="1200"/>
              </a:spcAft>
            </a:pPr>
            <a:r>
              <a:rPr lang="en-US" dirty="0"/>
              <a:t>The firm’s fixed costs should be treated as </a:t>
            </a:r>
            <a:r>
              <a:rPr lang="en-US" b="1" i="1" dirty="0"/>
              <a:t>sunk costs</a:t>
            </a:r>
            <a:r>
              <a:rPr lang="en-US" dirty="0"/>
              <a:t>, costs that have already been paid and cannot be recovered, because even if they haven’t literally been paid yet, the firm is still obliged to pay them.</a:t>
            </a:r>
          </a:p>
          <a:p>
            <a:pPr algn="ctr">
              <a:spcAft>
                <a:spcPts val="1200"/>
              </a:spcAft>
            </a:pPr>
            <a:r>
              <a:rPr lang="en-US" i="1" dirty="0"/>
              <a:t>Sunk costs should be irrelevant to your decision-making.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1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supply curve of a firm in the short run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 firm’s shut down decision is based on its </a:t>
            </a:r>
            <a:r>
              <a:rPr lang="en-US" i="1" dirty="0"/>
              <a:t>variable costs</a:t>
            </a:r>
            <a:r>
              <a:rPr lang="en-US" dirty="0"/>
              <a:t>; it should produce nothing only if:</a:t>
            </a:r>
          </a:p>
          <a:p>
            <a:pPr>
              <a:spcAft>
                <a:spcPts val="1200"/>
              </a:spcAft>
            </a:pPr>
            <a:r>
              <a:rPr lang="en-US" i="1" dirty="0"/>
              <a:t>	</a:t>
            </a:r>
            <a:r>
              <a:rPr lang="en-US" dirty="0"/>
              <a:t>Total Revenue </a:t>
            </a:r>
            <a:r>
              <a:rPr lang="en-US" i="1" dirty="0"/>
              <a:t>&lt;	</a:t>
            </a:r>
            <a:r>
              <a:rPr lang="en-US" dirty="0"/>
              <a:t>Variable Cost</a:t>
            </a:r>
          </a:p>
          <a:p>
            <a:pPr>
              <a:spcAft>
                <a:spcPts val="1200"/>
              </a:spcAft>
            </a:pPr>
            <a:r>
              <a:rPr lang="en-US" dirty="0"/>
              <a:t>	(</a:t>
            </a:r>
            <a:r>
              <a:rPr lang="en-US" i="1" dirty="0"/>
              <a:t>P </a:t>
            </a:r>
            <a:r>
              <a:rPr lang="en-US" dirty="0"/>
              <a:t>x</a:t>
            </a:r>
            <a:r>
              <a:rPr lang="en-US" i="1" dirty="0"/>
              <a:t> Q)		&lt;	VC</a:t>
            </a:r>
          </a:p>
          <a:p>
            <a:pPr>
              <a:spcAft>
                <a:spcPts val="1200"/>
              </a:spcAft>
            </a:pPr>
            <a:r>
              <a:rPr lang="en-US" dirty="0"/>
              <a:t>Dividing both sides by </a:t>
            </a:r>
            <a:r>
              <a:rPr lang="en-US" i="1" dirty="0"/>
              <a:t>Q</a:t>
            </a:r>
            <a:r>
              <a:rPr lang="en-US" dirty="0"/>
              <a:t>, we obtain:</a:t>
            </a:r>
          </a:p>
          <a:p>
            <a:pPr>
              <a:spcAft>
                <a:spcPts val="1200"/>
              </a:spcAft>
            </a:pPr>
            <a:r>
              <a:rPr lang="en-US" i="1" dirty="0"/>
              <a:t>	P		&lt;	AVC</a:t>
            </a:r>
          </a:p>
          <a:p>
            <a:pPr>
              <a:spcAft>
                <a:spcPts val="1200"/>
              </a:spcAft>
            </a:pPr>
            <a:r>
              <a:rPr lang="en-US" i="1" dirty="0"/>
              <a:t>So if P &lt; AVC, the firm should produce 0 units of output.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If </a:t>
            </a:r>
            <a:r>
              <a:rPr lang="en-US" i="1" dirty="0"/>
              <a:t>P &gt; AVC</a:t>
            </a:r>
            <a:r>
              <a:rPr lang="en-US" dirty="0"/>
              <a:t>, then the </a:t>
            </a:r>
            <a:r>
              <a:rPr lang="en-US" i="1" dirty="0"/>
              <a:t>MC = MR</a:t>
            </a:r>
            <a:r>
              <a:rPr lang="en-US" dirty="0"/>
              <a:t> rule should guide production: produce the quantity where </a:t>
            </a:r>
            <a:r>
              <a:rPr lang="en-US" i="1" dirty="0"/>
              <a:t>MC = MR</a:t>
            </a:r>
            <a:r>
              <a:rPr lang="en-US" dirty="0"/>
              <a:t>. For a perfectly competitive firm, this means where </a:t>
            </a:r>
            <a:r>
              <a:rPr lang="en-US" i="1" dirty="0"/>
              <a:t>MC = P</a:t>
            </a:r>
            <a:r>
              <a:rPr lang="en-US" dirty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So the marginal cost curve gives us the relationship between price and quantity supplied: </a:t>
            </a:r>
            <a:r>
              <a:rPr lang="en-US" i="1" dirty="0"/>
              <a:t>it is the firm’s supply curve!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firm’s short-run supply curve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399" y="838200"/>
            <a:ext cx="4448175" cy="5638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The firm will produce at the level of output at which </a:t>
            </a:r>
            <a:r>
              <a:rPr lang="en-US" i="1" dirty="0"/>
              <a:t>MR</a:t>
            </a:r>
            <a:r>
              <a:rPr lang="en-US" dirty="0"/>
              <a:t> = </a:t>
            </a:r>
            <a:r>
              <a:rPr lang="en-US" i="1" dirty="0"/>
              <a:t>MC</a:t>
            </a:r>
            <a:r>
              <a:rPr lang="en-US" dirty="0"/>
              <a:t>.</a:t>
            </a:r>
          </a:p>
          <a:p>
            <a:pPr>
              <a:spcAft>
                <a:spcPts val="0"/>
              </a:spcAft>
            </a:pPr>
            <a:r>
              <a:rPr lang="en-US" dirty="0"/>
              <a:t>Because price equals marginal revenue for a firm in a perfectly competitive market, the firm will produce where </a:t>
            </a:r>
            <a:r>
              <a:rPr lang="en-US" i="1" dirty="0"/>
              <a:t>P</a:t>
            </a:r>
            <a:r>
              <a:rPr lang="en-US" dirty="0"/>
              <a:t> = </a:t>
            </a:r>
            <a:r>
              <a:rPr lang="en-US" i="1" dirty="0"/>
              <a:t>MC</a:t>
            </a:r>
            <a:r>
              <a:rPr lang="en-US" dirty="0"/>
              <a:t>.</a:t>
            </a:r>
          </a:p>
          <a:p>
            <a:pPr>
              <a:spcAft>
                <a:spcPts val="0"/>
              </a:spcAft>
            </a:pPr>
            <a:r>
              <a:rPr lang="en-US" dirty="0"/>
              <a:t>So the firm supplies </a:t>
            </a:r>
            <a:r>
              <a:rPr lang="en-US" dirty="0" smtClean="0"/>
              <a:t>output</a:t>
            </a:r>
            <a:br>
              <a:rPr lang="en-US" dirty="0" smtClean="0"/>
            </a:br>
            <a:r>
              <a:rPr lang="en-US" dirty="0" smtClean="0"/>
              <a:t>according </a:t>
            </a:r>
            <a:r>
              <a:rPr lang="en-US" dirty="0"/>
              <a:t>to its </a:t>
            </a:r>
            <a:r>
              <a:rPr lang="en-US" dirty="0" smtClean="0"/>
              <a:t>marginal</a:t>
            </a:r>
            <a:br>
              <a:rPr lang="en-US" dirty="0" smtClean="0"/>
            </a:br>
            <a:r>
              <a:rPr lang="en-US" dirty="0" smtClean="0"/>
              <a:t>cost </a:t>
            </a:r>
            <a:r>
              <a:rPr lang="en-US" dirty="0"/>
              <a:t>curve; the </a:t>
            </a:r>
            <a:r>
              <a:rPr lang="en-US" dirty="0" smtClean="0"/>
              <a:t>marginal</a:t>
            </a:r>
            <a:br>
              <a:rPr lang="en-US" dirty="0" smtClean="0"/>
            </a:br>
            <a:r>
              <a:rPr lang="en-US" dirty="0" smtClean="0"/>
              <a:t>cost </a:t>
            </a:r>
            <a:r>
              <a:rPr lang="en-US" dirty="0"/>
              <a:t>curve is the </a:t>
            </a:r>
            <a:r>
              <a:rPr lang="en-US" dirty="0" smtClean="0"/>
              <a:t>supply</a:t>
            </a:r>
            <a:br>
              <a:rPr lang="en-US" dirty="0" smtClean="0"/>
            </a:br>
            <a:r>
              <a:rPr lang="en-US" dirty="0" smtClean="0"/>
              <a:t>curve for </a:t>
            </a:r>
            <a:r>
              <a:rPr lang="en-US" dirty="0"/>
              <a:t>the individual firm</a:t>
            </a:r>
            <a:r>
              <a:rPr lang="en-US" dirty="0" smtClean="0"/>
              <a:t>.</a:t>
            </a:r>
          </a:p>
          <a:p>
            <a:pPr>
              <a:spcAft>
                <a:spcPts val="0"/>
              </a:spcAft>
            </a:pPr>
            <a:r>
              <a:rPr lang="en-US" dirty="0"/>
              <a:t>However if the price is too low, i.e. below the minimum point of AVC, the firm will produce nothing at all.</a:t>
            </a:r>
          </a:p>
          <a:p>
            <a:pPr>
              <a:spcAft>
                <a:spcPts val="0"/>
              </a:spcAft>
            </a:pPr>
            <a:r>
              <a:rPr lang="en-US" dirty="0"/>
              <a:t>The </a:t>
            </a:r>
            <a:r>
              <a:rPr lang="en-US" dirty="0" smtClean="0"/>
              <a:t>quantity supplied </a:t>
            </a:r>
            <a:r>
              <a:rPr lang="en-US" dirty="0"/>
              <a:t>is zero below this point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The firm’s short-run supply curve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12.6</a:t>
            </a:r>
            <a:endParaRPr lang="en-US" dirty="0"/>
          </a:p>
        </p:txBody>
      </p:sp>
      <p:pic>
        <p:nvPicPr>
          <p:cNvPr id="9" name="Picture 8" descr="Fig11-06_PPT_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6150" y="2057400"/>
            <a:ext cx="55054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g11-06_PPT_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6150" y="2057400"/>
            <a:ext cx="55054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ig11-06_PPT_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6150" y="2057400"/>
            <a:ext cx="55054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ig11-06_PPT_4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86150" y="2057400"/>
            <a:ext cx="55054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ig11-06_PPT_5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86150" y="2057400"/>
            <a:ext cx="55054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ig12.6ppt8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5050" y="2709862"/>
            <a:ext cx="1409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ig12.6ppt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48238" y="3986212"/>
            <a:ext cx="15335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Fig12.6ppt7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00575" y="4548187"/>
            <a:ext cx="18669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Fig11-06_PPT_6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86150" y="2057400"/>
            <a:ext cx="55054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83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Short-run market supply curve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4572000"/>
            <a:ext cx="8839200" cy="1905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Individual wheat farmers take the price as given…</a:t>
            </a:r>
          </a:p>
          <a:p>
            <a:pPr>
              <a:spcAft>
                <a:spcPts val="1200"/>
              </a:spcAft>
            </a:pPr>
            <a:r>
              <a:rPr lang="en-US" dirty="0"/>
              <a:t>…and choose their output according to the price.</a:t>
            </a:r>
          </a:p>
          <a:p>
            <a:pPr>
              <a:spcAft>
                <a:spcPts val="1200"/>
              </a:spcAft>
            </a:pPr>
            <a:r>
              <a:rPr lang="en-US" dirty="0"/>
              <a:t>The collective actions of the individual farmers determine the market supply curve for wheat. </a:t>
            </a:r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4191000"/>
            <a:ext cx="2971800" cy="449263"/>
          </a:xfrm>
        </p:spPr>
        <p:txBody>
          <a:bodyPr/>
          <a:lstStyle/>
          <a:p>
            <a:r>
              <a:rPr lang="en-US" dirty="0" smtClean="0"/>
              <a:t>Firm supply and market supply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4191000"/>
            <a:ext cx="1352550" cy="381000"/>
          </a:xfrm>
        </p:spPr>
        <p:txBody>
          <a:bodyPr/>
          <a:lstStyle/>
          <a:p>
            <a:r>
              <a:rPr lang="en-US" dirty="0" smtClean="0"/>
              <a:t>Figure 12.7</a:t>
            </a:r>
            <a:endParaRPr lang="en-US" dirty="0"/>
          </a:p>
        </p:txBody>
      </p:sp>
      <p:pic>
        <p:nvPicPr>
          <p:cNvPr id="2050" name="Picture 2" descr="C:\Users\holmes\Dropbox\ECON 5e\Art From Fernando_For Digital\ch12\Figure_12.7\png\Figure_12_7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6851"/>
            <a:ext cx="8589963" cy="3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lmes\Dropbox\ECON 5e\Art From Fernando_For Digital\ch12\Figure_12.7\png\Figure_12_7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6851"/>
            <a:ext cx="8589963" cy="3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lmes\Dropbox\ECON 5e\Art From Fernando_For Digital\ch12\Figure_12.7\png\Figure_12_7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6851"/>
            <a:ext cx="8589963" cy="3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olmes\Dropbox\ECON 5e\Art From Fernando_For Digital\ch12\Figure_12.7\png\Figure_12_7_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6851"/>
            <a:ext cx="8589963" cy="3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olmes\Dropbox\ECON 5e\Art From Fernando_For Digital\ch12\Figure_12.7\png\Figure_12_7_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6851"/>
            <a:ext cx="8589963" cy="3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holmes\Dropbox\ECON 5e\Art From Fernando_For Digital\ch12\Figure_12.7\png\Figure_12_7_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6851"/>
            <a:ext cx="8589963" cy="3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holmes\Dropbox\ECON 5e\Art From Fernando_For Digital\ch12\Figure_12.7\png\Figure_12_7_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6851"/>
            <a:ext cx="8589963" cy="3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holmes\Dropbox\ECON 5e\Art From Fernando_For Digital\ch12\Figure_12.7\png\Figure_12_7_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6851"/>
            <a:ext cx="8589963" cy="3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7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structures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For the next few chapters, we will examine several different </a:t>
            </a:r>
            <a:r>
              <a:rPr lang="en-US" b="1" i="1" dirty="0"/>
              <a:t>market structures</a:t>
            </a:r>
            <a:r>
              <a:rPr lang="en-US" dirty="0"/>
              <a:t>: models of how the firms in a market interact with buyers to sell their output.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market structures we will examine are, in decreasing order of </a:t>
            </a:r>
            <a:r>
              <a:rPr lang="en-US" i="1" dirty="0"/>
              <a:t>competitiveness</a:t>
            </a:r>
            <a:r>
              <a:rPr lang="en-US" dirty="0"/>
              <a:t>: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Perfectly competitive markets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Monopolistically competitive markets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Oligopolies, and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Monopolies.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Each market structure will be applicable to different real-world markets, and will give us insight into how firms in certain types of markets behave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“If Everyone Can Do It, You Can’t Make Money at It”: The Entry and Exit of Firms in the Long </a:t>
            </a:r>
            <a:r>
              <a:rPr lang="en-US" dirty="0" smtClean="0">
                <a:solidFill>
                  <a:srgbClr val="0066B3"/>
                </a:solidFill>
              </a:rPr>
              <a:t>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12.5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Explain how entry and exit ensure that perfectly competitive firms earn zero economic profit in the long run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for a small carrot-farmer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4267200" cy="5638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Sacha starts a small carrot farm, borrowing money from the bank and using some of her savings.</a:t>
            </a:r>
          </a:p>
          <a:p>
            <a:pPr>
              <a:spcAft>
                <a:spcPts val="0"/>
              </a:spcAft>
            </a:pPr>
            <a:r>
              <a:rPr lang="en-US" dirty="0"/>
              <a:t>Her explicit costs are straight-forward; her implicit costs include the opportunity cost of using her savings, and the salary she gives up to start the farm</a:t>
            </a:r>
            <a:r>
              <a:rPr lang="en-US" dirty="0" smtClean="0"/>
              <a:t>.</a:t>
            </a:r>
          </a:p>
          <a:p>
            <a:pPr>
              <a:spcAft>
                <a:spcPts val="0"/>
              </a:spcAft>
            </a:pPr>
            <a:r>
              <a:rPr lang="en-US" dirty="0"/>
              <a:t>Sacha produces 10,000 boxes of carrots each year, and sells them for $15 each. Her total revenue is $150,000.</a:t>
            </a:r>
          </a:p>
          <a:p>
            <a:pPr>
              <a:spcAft>
                <a:spcPts val="0"/>
              </a:spcAft>
            </a:pPr>
            <a:r>
              <a:rPr lang="en-US" dirty="0" err="1"/>
              <a:t>Sacha’s</a:t>
            </a:r>
            <a:r>
              <a:rPr lang="en-US" dirty="0"/>
              <a:t> farm makes an economic profit of $25,000 per year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609600"/>
          </a:xfrm>
        </p:spPr>
        <p:txBody>
          <a:bodyPr/>
          <a:lstStyle/>
          <a:p>
            <a:r>
              <a:rPr lang="en-US" dirty="0" smtClean="0"/>
              <a:t>Farmer Gillette’s costs per year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Table 12.4</a:t>
            </a:r>
            <a:endParaRPr lang="en-US" dirty="0"/>
          </a:p>
        </p:txBody>
      </p:sp>
      <p:graphicFrame>
        <p:nvGraphicFramePr>
          <p:cNvPr id="10" name="Group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786925"/>
              </p:ext>
            </p:extLst>
          </p:nvPr>
        </p:nvGraphicFramePr>
        <p:xfrm>
          <a:off x="4433566" y="1920240"/>
          <a:ext cx="4559300" cy="3413760"/>
        </p:xfrm>
        <a:graphic>
          <a:graphicData uri="http://schemas.openxmlformats.org/drawingml/2006/table">
            <a:tbl>
              <a:tblPr/>
              <a:tblGrid>
                <a:gridCol w="3225800"/>
                <a:gridCol w="13335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Explicit Costs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Fertilizer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Payment on bank loan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$10,000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$15,000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$10,000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$5,000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$45,000</a:t>
                      </a:r>
                    </a:p>
                  </a:txBody>
                  <a:tcPr marR="27432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Implicit Costs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27432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Forgone salary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Opportunity cost of the $100,000 she has invested in her farm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$30,000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$10,000</a:t>
                      </a:r>
                    </a:p>
                  </a:txBody>
                  <a:tcPr marR="27432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cost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$125,000</a:t>
                      </a:r>
                    </a:p>
                  </a:txBody>
                  <a:tcPr marR="27432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2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profit leads to entry of new firms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Unfortunately for Sacha, the profits in the carrot-farming business will not last. Why?</a:t>
            </a:r>
          </a:p>
          <a:p>
            <a:pPr>
              <a:spcAft>
                <a:spcPts val="1200"/>
              </a:spcAft>
            </a:pPr>
            <a:r>
              <a:rPr lang="en-US" dirty="0"/>
              <a:t>Additional firms will enter the market, attracted by the profit. Perhaps: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Some farms will switch from other produce to carrots, or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People will open up new </a:t>
            </a:r>
            <a:r>
              <a:rPr lang="en-US" dirty="0" smtClean="0"/>
              <a:t>farms.</a:t>
            </a:r>
            <a:endParaRPr lang="en-US" dirty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However it happens, the number of firms in the market will increase, increasing supply; this will in turn lower the price Sacha can receive for her output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4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 of entry on economic profit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3375" y="4953000"/>
            <a:ext cx="857250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b="0" dirty="0" smtClean="0"/>
              <a:t>Sacha Gillette’s costs are given in the panel on the right.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b="0" dirty="0" smtClean="0"/>
              <a:t>The price of output is determined by the market, on the left.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b="0" dirty="0" smtClean="0"/>
              <a:t>Sacha makes an economic profit when the price is $15.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b="0" dirty="0" smtClean="0"/>
              <a:t>The profit attracts new firms, which increases supply.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295898" y="4503737"/>
            <a:ext cx="3771901" cy="449263"/>
          </a:xfrm>
        </p:spPr>
        <p:txBody>
          <a:bodyPr/>
          <a:lstStyle/>
          <a:p>
            <a:r>
              <a:rPr lang="en-US" dirty="0" smtClean="0"/>
              <a:t>The effect of entry on economic profit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62400" y="4503737"/>
            <a:ext cx="1352550" cy="381000"/>
          </a:xfrm>
        </p:spPr>
        <p:txBody>
          <a:bodyPr/>
          <a:lstStyle/>
          <a:p>
            <a:r>
              <a:rPr lang="en-US" dirty="0" smtClean="0"/>
              <a:t>Figure 12.8</a:t>
            </a:r>
            <a:endParaRPr lang="en-US" dirty="0"/>
          </a:p>
        </p:txBody>
      </p:sp>
      <p:pic>
        <p:nvPicPr>
          <p:cNvPr id="8" name="Picture 24" descr="Fig11-8-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Fig11-8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3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Fig11-8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313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ig12-8-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313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ig12-8-3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5313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ig12-8-5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5313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ig12-8-6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Fig12-8-10a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8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Fig11-8-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8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Fig12-8-8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38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082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 of entry on economic profit—continued</a:t>
            </a:r>
            <a:endParaRPr lang="en-US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3375" y="4817408"/>
            <a:ext cx="8572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b="0" dirty="0" smtClean="0"/>
              <a:t>The increased supply causes the market equilibrium price to fall.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b="0" dirty="0" smtClean="0"/>
              <a:t>It falls until there is no incentive for further firms to enter the market; that is, when individual farmers make no economic profit.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b="0" dirty="0" smtClean="0"/>
              <a:t>For this to be true, the price must be equal to </a:t>
            </a:r>
            <a:r>
              <a:rPr lang="en-US" sz="2200" b="0" i="1" dirty="0" smtClean="0"/>
              <a:t>ATC</a:t>
            </a:r>
            <a:r>
              <a:rPr lang="en-US" sz="2200" b="0" dirty="0" smtClean="0"/>
              <a:t>; but since </a:t>
            </a:r>
            <a:r>
              <a:rPr lang="en-US" sz="2200" b="0" i="1" dirty="0" smtClean="0"/>
              <a:t>P=MC</a:t>
            </a:r>
            <a:r>
              <a:rPr lang="en-US" sz="2200" b="0" dirty="0" smtClean="0"/>
              <a:t>, that means all three must be equal.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295898" y="4503737"/>
            <a:ext cx="3771901" cy="449263"/>
          </a:xfrm>
        </p:spPr>
        <p:txBody>
          <a:bodyPr/>
          <a:lstStyle/>
          <a:p>
            <a:r>
              <a:rPr lang="en-US" dirty="0" smtClean="0"/>
              <a:t>The effect of entry on economic profit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62400" y="4503737"/>
            <a:ext cx="1352550" cy="381000"/>
          </a:xfrm>
        </p:spPr>
        <p:txBody>
          <a:bodyPr/>
          <a:lstStyle/>
          <a:p>
            <a:r>
              <a:rPr lang="en-US" dirty="0" smtClean="0"/>
              <a:t>Figure 12.8</a:t>
            </a:r>
            <a:endParaRPr lang="en-US" dirty="0"/>
          </a:p>
        </p:txBody>
      </p:sp>
      <p:pic>
        <p:nvPicPr>
          <p:cNvPr id="8" name="Picture 24" descr="Fig11-8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Fig11-8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Fig11-8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3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Fig11-8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313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ig11-8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3" descr="Fig11-8-9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7" descr="Fig12-8-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5313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8" descr="Fig12-8-3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5313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9" descr="Fig12-8-5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5313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0" descr="Fig12-8-6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8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2" descr="Fig12-8-10a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38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3" descr="Fig12-8-8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2938" y="749300"/>
            <a:ext cx="7953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112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 of economic losses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7188" y="5028962"/>
            <a:ext cx="856773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b="0" dirty="0" smtClean="0"/>
              <a:t>Price is $10 per box, and carrot-farmers are breaking even.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b="0" dirty="0" smtClean="0"/>
              <a:t>Then demand for carrots falls. Price falls to $7 per box.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b="0" dirty="0" smtClean="0"/>
              <a:t>Sacha can no longer make a profit; she makes the smallest loss possible by producing 5000 carrots: where MC = MR.</a:t>
            </a:r>
            <a:endParaRPr lang="en-US" sz="2200" b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48200" y="4656137"/>
            <a:ext cx="3581400" cy="449263"/>
          </a:xfrm>
        </p:spPr>
        <p:txBody>
          <a:bodyPr/>
          <a:lstStyle/>
          <a:p>
            <a:r>
              <a:rPr lang="en-US" dirty="0" smtClean="0"/>
              <a:t>The effect of exit on economic losses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48000" y="4656137"/>
            <a:ext cx="1619250" cy="381000"/>
          </a:xfrm>
        </p:spPr>
        <p:txBody>
          <a:bodyPr/>
          <a:lstStyle/>
          <a:p>
            <a:r>
              <a:rPr lang="en-US" dirty="0" smtClean="0"/>
              <a:t>Figure 12.9a,b</a:t>
            </a:r>
            <a:endParaRPr lang="en-US" dirty="0"/>
          </a:p>
        </p:txBody>
      </p:sp>
      <p:pic>
        <p:nvPicPr>
          <p:cNvPr id="8" name="Picture 7" descr="Fig12.9_topPPT9a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82625"/>
            <a:ext cx="7772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ig12.9_topPPT12a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708025"/>
            <a:ext cx="7772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ig12.9_topPPT1ab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708025"/>
            <a:ext cx="7772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ig12.9_topPPT2ab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708025"/>
            <a:ext cx="7772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ig12.9_topPPT3ab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708025"/>
            <a:ext cx="7772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ig12.9_topPPT4ab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708025"/>
            <a:ext cx="7772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ig12.9_topPPT6ab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708025"/>
            <a:ext cx="7772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Fig12.9_topPPT10ab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" y="708025"/>
            <a:ext cx="7772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Fig12.9_topPPT5ab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" y="708025"/>
            <a:ext cx="7772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Fig12.9_topPPT7ab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0" y="708025"/>
            <a:ext cx="7772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Fig12.9_topPPT13ab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0" y="708025"/>
            <a:ext cx="7772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Fig12.9_topPPT11ab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" y="708025"/>
            <a:ext cx="7772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754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 of economic losses—continued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7188" y="5105162"/>
            <a:ext cx="833913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b="0" dirty="0" smtClean="0"/>
              <a:t>Discouraged by the losses, some firms will exit the market.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b="0" dirty="0" smtClean="0"/>
              <a:t>The resulting decrease in supply causes prices to rise.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b="0" dirty="0" smtClean="0"/>
              <a:t>Firms continue to leave until price returns to the break-even price of $10 per box.</a:t>
            </a:r>
            <a:endParaRPr lang="en-US" sz="2200" b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48200" y="4656137"/>
            <a:ext cx="3581400" cy="449263"/>
          </a:xfrm>
        </p:spPr>
        <p:txBody>
          <a:bodyPr/>
          <a:lstStyle/>
          <a:p>
            <a:r>
              <a:rPr lang="en-US" dirty="0" smtClean="0"/>
              <a:t>The effect of exit on economic losses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48000" y="4656137"/>
            <a:ext cx="1619250" cy="381000"/>
          </a:xfrm>
        </p:spPr>
        <p:txBody>
          <a:bodyPr/>
          <a:lstStyle/>
          <a:p>
            <a:r>
              <a:rPr lang="en-US" dirty="0" smtClean="0"/>
              <a:t>Figure 12.9c,d</a:t>
            </a:r>
            <a:endParaRPr lang="en-US" dirty="0"/>
          </a:p>
        </p:txBody>
      </p:sp>
      <p:pic>
        <p:nvPicPr>
          <p:cNvPr id="9" name="Picture 8" descr="Fig12.9_bottomPPT1cd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45974"/>
            <a:ext cx="7772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g12.9_bottomPPT2c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45974"/>
            <a:ext cx="7772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ig12.9_bottomPPT3cd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645974"/>
            <a:ext cx="7772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ig12.9_bottomPPT4cd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645974"/>
            <a:ext cx="7772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ig12.9_bottomPPT5cd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645974"/>
            <a:ext cx="7772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ig12.9_bottomPPT6cd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645974"/>
            <a:ext cx="7772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ig12.9_bottomPPT7cd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645974"/>
            <a:ext cx="7772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Fig12.9_bottomPPT8cd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645974"/>
            <a:ext cx="7772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Fig12.9_bottomPPT9cd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" y="645974"/>
            <a:ext cx="7772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Fig12.9_bottomPPT10cd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" y="645974"/>
            <a:ext cx="7772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Fig12.9_bottomPPT11cd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0" y="645974"/>
            <a:ext cx="7772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173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Long-run equilibrium in a perfectly competitive market</a:t>
            </a:r>
            <a:endParaRPr lang="en-US" sz="28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 previous slides have described how </a:t>
            </a:r>
            <a:r>
              <a:rPr lang="en-US" b="1" i="1" dirty="0"/>
              <a:t>long-run </a:t>
            </a:r>
            <a:r>
              <a:rPr lang="en-US" b="1" i="1" dirty="0" smtClean="0"/>
              <a:t>competitive equilibrium </a:t>
            </a:r>
            <a:r>
              <a:rPr lang="en-US" dirty="0"/>
              <a:t>is achieved in a perfectly competitive market: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If firms are making an economic profit, additional firms enter the market, driving down price to the break-even level.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If firms are making an economic loss, existing firms exit the market, driving price up to the break-even level.</a:t>
            </a:r>
          </a:p>
          <a:p>
            <a:pPr>
              <a:spcAft>
                <a:spcPts val="1200"/>
              </a:spcAft>
            </a:pPr>
            <a:r>
              <a:rPr lang="en-US" dirty="0"/>
              <a:t>Since the long-run average cost curve shows the lowest cost at which a firm is able to produce a given quantity of output in the long run, we expect price to be driven down to </a:t>
            </a:r>
            <a:r>
              <a:rPr lang="en-US" dirty="0" smtClean="0"/>
              <a:t>the minimum point on the </a:t>
            </a:r>
            <a:r>
              <a:rPr lang="en-US" dirty="0"/>
              <a:t>typical firm’s long-run average cost curve</a:t>
            </a:r>
            <a:r>
              <a:rPr lang="en-US" dirty="0" smtClean="0"/>
              <a:t>.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/>
              <a:t>Long-run competitive equilibrium</a:t>
            </a:r>
            <a:r>
              <a:rPr lang="en-US" dirty="0"/>
              <a:t>: The situation in which the entry and exit of firms has resulted in the typical firm breaking even.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Long-run supply in a perfectly competitive market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This means that in the long run, the market will supply any demand by consumers at a price equal to the minimum point on the typical firm’s average cost curve.</a:t>
            </a:r>
          </a:p>
          <a:p>
            <a:pPr>
              <a:spcAft>
                <a:spcPts val="1200"/>
              </a:spcAft>
            </a:pPr>
            <a:r>
              <a:rPr lang="en-US" dirty="0"/>
              <a:t>Hence the </a:t>
            </a:r>
            <a:r>
              <a:rPr lang="en-US" i="1" dirty="0"/>
              <a:t>long-run supply curve</a:t>
            </a:r>
            <a:r>
              <a:rPr lang="en-US" dirty="0"/>
              <a:t> is horizontal at this price.</a:t>
            </a:r>
          </a:p>
          <a:p>
            <a:pPr>
              <a:spcAft>
                <a:spcPts val="1200"/>
              </a:spcAft>
            </a:pPr>
            <a:r>
              <a:rPr lang="en-US" i="1" dirty="0" smtClean="0"/>
              <a:t>In </a:t>
            </a:r>
            <a:r>
              <a:rPr lang="en-US" i="1" dirty="0"/>
              <a:t>a perfectly competitive market, the long-run price is completely determined by the forces of supply.</a:t>
            </a:r>
          </a:p>
          <a:p>
            <a:pPr>
              <a:spcAft>
                <a:spcPts val="1200"/>
              </a:spcAft>
            </a:pPr>
            <a:r>
              <a:rPr lang="en-US" i="1" dirty="0"/>
              <a:t>The number of suppliers adjusts to meet demand, at the lowest possible price.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Long-run </a:t>
            </a:r>
            <a:r>
              <a:rPr lang="en-US" b="1" dirty="0"/>
              <a:t>supply curve</a:t>
            </a:r>
            <a:r>
              <a:rPr lang="en-US" dirty="0"/>
              <a:t>: A curve that shows the relationship in the long run between market price and the quantity supplied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1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Long-run supply</a:t>
            </a:r>
            <a:endParaRPr lang="en-US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76238" y="5410200"/>
            <a:ext cx="854868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0" dirty="0" smtClean="0"/>
              <a:t>The panels show how an increase or decrease in demand is met by a corresponding increase or decrease in supply.</a:t>
            </a:r>
          </a:p>
          <a:p>
            <a:pPr>
              <a:spcAft>
                <a:spcPts val="1200"/>
              </a:spcAft>
            </a:pPr>
            <a:r>
              <a:rPr lang="en-US" sz="2200" b="0" dirty="0" smtClean="0"/>
              <a:t>Price always returns to the long-run (break-even) level.</a:t>
            </a:r>
            <a:endParaRPr lang="en-US" sz="2200" b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19800" y="4978400"/>
            <a:ext cx="2971538" cy="449263"/>
          </a:xfrm>
        </p:spPr>
        <p:txBody>
          <a:bodyPr/>
          <a:lstStyle/>
          <a:p>
            <a:r>
              <a:rPr lang="en-US" dirty="0" smtClean="0"/>
              <a:t>The long-run supply curve in a perfectly competitive industry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8200" y="4978400"/>
            <a:ext cx="1390650" cy="381000"/>
          </a:xfrm>
        </p:spPr>
        <p:txBody>
          <a:bodyPr/>
          <a:lstStyle/>
          <a:p>
            <a:r>
              <a:rPr lang="en-US" dirty="0" smtClean="0"/>
              <a:t>Figure 12.10</a:t>
            </a:r>
            <a:endParaRPr lang="en-US" dirty="0"/>
          </a:p>
        </p:txBody>
      </p:sp>
      <p:pic>
        <p:nvPicPr>
          <p:cNvPr id="8" name="Picture 29" descr="Fig11-10ab-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661" y="609600"/>
            <a:ext cx="883867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 descr="Fig11-10ab-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661" y="609600"/>
            <a:ext cx="883867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Fig11-10ab-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661" y="609600"/>
            <a:ext cx="883867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Fig11-10ab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661" y="609600"/>
            <a:ext cx="883867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Fig11-10ab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661" y="609600"/>
            <a:ext cx="883867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Fig11-10ab-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661" y="609600"/>
            <a:ext cx="883867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Fig11-10ab-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661" y="609600"/>
            <a:ext cx="883867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 descr="Fig11-10ab-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661" y="609600"/>
            <a:ext cx="883867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Fig11-10ab-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661" y="609600"/>
            <a:ext cx="883867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7" descr="Fig11-10ab-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661" y="609600"/>
            <a:ext cx="883867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8" descr="Fig11-10ab-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661" y="609600"/>
            <a:ext cx="883867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Fig12-10ab-1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661" y="609600"/>
            <a:ext cx="883867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Fig12-10ab-8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2661" y="609600"/>
            <a:ext cx="883867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126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market structures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The four market structures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Table 12.1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177467"/>
              </p:ext>
            </p:extLst>
          </p:nvPr>
        </p:nvGraphicFramePr>
        <p:xfrm>
          <a:off x="366715" y="1981200"/>
          <a:ext cx="824388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77"/>
                <a:gridCol w="1648777"/>
                <a:gridCol w="1648777"/>
                <a:gridCol w="1648777"/>
                <a:gridCol w="1648777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66B3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66B3"/>
                          </a:solidFill>
                        </a:rPr>
                        <a:t>Market Structure</a:t>
                      </a:r>
                      <a:endParaRPr lang="en-US" sz="1600" dirty="0">
                        <a:solidFill>
                          <a:srgbClr val="0066B3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66B3"/>
                          </a:solidFill>
                        </a:rPr>
                        <a:t>Characteristic</a:t>
                      </a:r>
                      <a:endParaRPr lang="en-US" sz="1600" b="1" dirty="0">
                        <a:solidFill>
                          <a:srgbClr val="0066B3"/>
                        </a:solidFill>
                      </a:endParaRPr>
                    </a:p>
                  </a:txBody>
                  <a:tcPr anchor="b"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66B3"/>
                          </a:solidFill>
                        </a:rPr>
                        <a:t>Perfect Competition</a:t>
                      </a:r>
                      <a:endParaRPr lang="en-US" sz="1600" b="1" dirty="0">
                        <a:solidFill>
                          <a:srgbClr val="0066B3"/>
                        </a:solidFill>
                      </a:endParaRPr>
                    </a:p>
                  </a:txBody>
                  <a:tcPr anchor="b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66B3"/>
                          </a:solidFill>
                        </a:rPr>
                        <a:t>Monopolistic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66B3"/>
                          </a:solidFill>
                        </a:rPr>
                        <a:t>Competition</a:t>
                      </a:r>
                      <a:endParaRPr lang="en-US" sz="1600" b="1" dirty="0">
                        <a:solidFill>
                          <a:srgbClr val="0066B3"/>
                        </a:solidFill>
                      </a:endParaRPr>
                    </a:p>
                  </a:txBody>
                  <a:tcPr anchor="b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66B3"/>
                          </a:solidFill>
                        </a:rPr>
                        <a:t>Oligopoly</a:t>
                      </a:r>
                      <a:endParaRPr lang="en-US" sz="1600" b="1" dirty="0">
                        <a:solidFill>
                          <a:srgbClr val="0066B3"/>
                        </a:solidFill>
                      </a:endParaRPr>
                    </a:p>
                  </a:txBody>
                  <a:tcPr anchor="b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66B3"/>
                          </a:solidFill>
                        </a:rPr>
                        <a:t>Monopoly</a:t>
                      </a:r>
                      <a:endParaRPr lang="en-US" sz="1600" b="1" dirty="0">
                        <a:solidFill>
                          <a:srgbClr val="0066B3"/>
                        </a:solidFill>
                      </a:endParaRPr>
                    </a:p>
                  </a:txBody>
                  <a:tcPr anchor="b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firms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Many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Many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Few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One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 of product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Identical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Differentiated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Identical or differentiated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Unique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Ease of entry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Entry blocked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Examples of industries</a:t>
                      </a:r>
                      <a:endParaRPr lang="en-US" sz="1600" dirty="0"/>
                    </a:p>
                  </a:txBody>
                  <a:tcPr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/>
                      <a:r>
                        <a:rPr lang="en-US" sz="1600" dirty="0" smtClean="0"/>
                        <a:t>• Growing wheat</a:t>
                      </a:r>
                    </a:p>
                    <a:p>
                      <a:pPr marL="114300" indent="-114300"/>
                      <a:r>
                        <a:rPr lang="en-US" sz="1600" dirty="0" smtClean="0"/>
                        <a:t>• Growing apples</a:t>
                      </a:r>
                      <a:endParaRPr lang="en-US" sz="1600" dirty="0"/>
                    </a:p>
                  </a:txBody>
                  <a:tcPr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/>
                      <a:r>
                        <a:rPr lang="en-US" sz="1600" dirty="0" smtClean="0"/>
                        <a:t>• Clothing stores</a:t>
                      </a:r>
                    </a:p>
                    <a:p>
                      <a:r>
                        <a:rPr lang="en-US" sz="1600" dirty="0" smtClean="0"/>
                        <a:t>• Restaurants</a:t>
                      </a:r>
                      <a:endParaRPr lang="en-US" sz="1600" dirty="0"/>
                    </a:p>
                  </a:txBody>
                  <a:tcPr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/>
                      <a:r>
                        <a:rPr lang="en-US" sz="1600" dirty="0" smtClean="0"/>
                        <a:t>• Manufacturing computers</a:t>
                      </a:r>
                    </a:p>
                    <a:p>
                      <a:pPr marL="114300" indent="-114300"/>
                      <a:r>
                        <a:rPr lang="en-US" sz="1600" dirty="0" smtClean="0"/>
                        <a:t>• Manufacturing automobiles</a:t>
                      </a:r>
                      <a:endParaRPr lang="en-US" sz="1600" dirty="0"/>
                    </a:p>
                  </a:txBody>
                  <a:tcPr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/>
                      <a:r>
                        <a:rPr lang="en-US" sz="1600" dirty="0" smtClean="0"/>
                        <a:t>• First-class mail delivery</a:t>
                      </a:r>
                    </a:p>
                    <a:p>
                      <a:r>
                        <a:rPr lang="en-US" sz="1600" dirty="0" smtClean="0"/>
                        <a:t>• Tap water</a:t>
                      </a:r>
                      <a:endParaRPr lang="en-US" sz="1600" dirty="0"/>
                    </a:p>
                  </a:txBody>
                  <a:tcPr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15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Easy entry makes the long run pretty short</a:t>
            </a:r>
            <a:endParaRPr lang="en-US" sz="2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2400" y="838200"/>
            <a:ext cx="5486400" cy="56388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en-US" kern="0" dirty="0" smtClean="0"/>
              <a:t>When firms earn economic profits in a market, other firms have a strong economic incentive to enter that market.</a:t>
            </a:r>
          </a:p>
          <a:p>
            <a:pPr>
              <a:spcAft>
                <a:spcPts val="1200"/>
              </a:spcAft>
            </a:pPr>
            <a:r>
              <a:rPr lang="en-US" kern="0" dirty="0" smtClean="0"/>
              <a:t>This is exactly what happened with iPhone apps, first provided by Apple in mid-2008. Proving to be highly profitable in an instant, more than 25,000 apps were available in the iTunes store within a year.</a:t>
            </a:r>
          </a:p>
          <a:p>
            <a:pPr>
              <a:spcAft>
                <a:spcPts val="1200"/>
              </a:spcAft>
            </a:pPr>
            <a:r>
              <a:rPr lang="en-US" kern="0" dirty="0" smtClean="0"/>
              <a:t>The cost of entering this market was very small. Anyone with the programming skills and the time to write an app could have it posted in the store. </a:t>
            </a:r>
          </a:p>
          <a:p>
            <a:pPr>
              <a:spcAft>
                <a:spcPts val="1200"/>
              </a:spcAft>
            </a:pPr>
            <a:r>
              <a:rPr lang="en-US" kern="0" dirty="0" smtClean="0"/>
              <a:t>As a result of this enhanced competition, the ability to get rich quick with a killer app faded quickly.</a:t>
            </a:r>
          </a:p>
          <a:p>
            <a:endParaRPr lang="en-US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331614"/>
            <a:ext cx="3362323" cy="428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295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Increasing-cost and diminishing-cost industries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Industries where the production process is infinitely replicable are modeled well by this horizontal supply curve.</a:t>
            </a:r>
          </a:p>
          <a:p>
            <a:pPr>
              <a:spcAft>
                <a:spcPts val="0"/>
              </a:spcAft>
            </a:pPr>
            <a:r>
              <a:rPr lang="en-US" dirty="0"/>
              <a:t>But what if this is not the case?</a:t>
            </a: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en-US" dirty="0"/>
              <a:t>If some factor of production cannot be replicated, additional firms may have higher costs of production.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Example: If certain grapes grow well only in certain climates, then the cost to produce additional grapes may be higher than for existing firms.</a:t>
            </a:r>
          </a:p>
          <a:p>
            <a:pPr marL="457200" indent="-457200">
              <a:spcAft>
                <a:spcPts val="0"/>
              </a:spcAft>
              <a:buAutoNum type="arabicPeriod" startAt="2"/>
            </a:pPr>
            <a:r>
              <a:rPr lang="en-US" dirty="0"/>
              <a:t>On the other hand, sometimes additional firms might generate benefits for other firms in the market, leading additional firms to have lower costs of production.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Example: Cell phones require specialized processors. As more firms produce cell phones, economies of scale in processor-production reduce cell phone costs</a:t>
            </a:r>
            <a:r>
              <a:rPr lang="en-US" sz="2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Competition and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12.6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Explain how perfect competition leads to economic efficiency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efficiency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i="1" dirty="0"/>
              <a:t>Efficiency</a:t>
            </a:r>
            <a:r>
              <a:rPr lang="en-US" dirty="0"/>
              <a:t> in economics really refers to two separate but related concepts: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b="1" i="1" dirty="0"/>
              <a:t>Productive efficiency </a:t>
            </a:r>
            <a:r>
              <a:rPr lang="en-US" dirty="0"/>
              <a:t>is a situation in which a good or service is produced at the lowest possible cost.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b="1" i="1" dirty="0" err="1"/>
              <a:t>Allocative</a:t>
            </a:r>
            <a:r>
              <a:rPr lang="en-US" b="1" i="1" dirty="0"/>
              <a:t> efficiency </a:t>
            </a:r>
            <a:r>
              <a:rPr lang="en-US" dirty="0"/>
              <a:t>is a state of the economy in which production represents consumer preferences; in particular, every good or service is produced up to the point where the last unit provides a marginal benefit to consumers equal to the marginal cost of producing 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4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perfectly competitive markets efficient?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We have shown that in the long run, perfectly competitive markets are </a:t>
            </a:r>
            <a:r>
              <a:rPr lang="en-US" i="1" dirty="0"/>
              <a:t>productively efficient</a:t>
            </a:r>
            <a:r>
              <a:rPr lang="en-US" dirty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But they are </a:t>
            </a:r>
            <a:r>
              <a:rPr lang="en-US" i="1" dirty="0" err="1"/>
              <a:t>allocatively</a:t>
            </a:r>
            <a:r>
              <a:rPr lang="en-US" i="1" dirty="0"/>
              <a:t> efficient </a:t>
            </a:r>
            <a:r>
              <a:rPr lang="en-US" dirty="0"/>
              <a:t>also: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The price of a good represents the marginal benefit consumers receive from consuming the last unit of the good sold.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Perfectly competitive firms produce up to the point where the price of the good equals the marginal cost of producing the good.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Therefore, firms produce up to the point where the last unit provides a marginal benefit to consumers equal to the marginal cost of producing it.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Productive </a:t>
            </a:r>
            <a:r>
              <a:rPr lang="en-US" dirty="0"/>
              <a:t>and </a:t>
            </a:r>
            <a:r>
              <a:rPr lang="en-US" dirty="0" err="1"/>
              <a:t>allocative</a:t>
            </a:r>
            <a:r>
              <a:rPr lang="en-US" dirty="0"/>
              <a:t> efficiency are useful benchmarks against which to measure the actual performance of other markets.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5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misconceptions to avoid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While a perfectly competitive firm faces a horizontal demand curve, the market demand curve is still “normal” (downward-sloping).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In </a:t>
            </a:r>
            <a:r>
              <a:rPr lang="en-US" dirty="0"/>
              <a:t>this chapter there are many supply curves described: the individual firm’s supply curve, the market short-run supply curve, the market long-run supply curve; do not confuse these.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Remember </a:t>
            </a:r>
            <a:r>
              <a:rPr lang="en-US" dirty="0"/>
              <a:t>that “zero economic profit” is an adequate level of profit to cover opportunity costs; it is not a bad outcome for a firm.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 </a:t>
            </a:r>
            <a:r>
              <a:rPr lang="en-US" dirty="0"/>
              <a:t>reasons for shutting down in the short run and exiting the market in the long run are different: P&lt;AVC for the short run, P&lt;ATC for the long run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2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Perfectly Competitive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12.1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Explain what a perfectly competitive market is and why a perfect competitor faces a horizontal demand curve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perfectly competitive markets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 first market structure we will examine is the </a:t>
            </a:r>
            <a:r>
              <a:rPr lang="en-US" b="1" i="1" dirty="0"/>
              <a:t>perfectly competitive market</a:t>
            </a:r>
            <a:r>
              <a:rPr lang="en-US" dirty="0"/>
              <a:t>: one in which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There are many buyers and sellers;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All firms sell identical products; and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There are no barriers to new firms entering the market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 </a:t>
            </a:r>
            <a:r>
              <a:rPr lang="en-US" dirty="0"/>
              <a:t>first and second conditions imply that perfectly competitive firms are </a:t>
            </a:r>
            <a:r>
              <a:rPr lang="en-US" b="1" i="1" dirty="0"/>
              <a:t>price-takers</a:t>
            </a:r>
            <a:r>
              <a:rPr lang="en-US" dirty="0"/>
              <a:t>: they are unable to affect the market price. This is because they are tiny relative to the market, and sell exactly the same product as everyone else.</a:t>
            </a:r>
            <a:br>
              <a:rPr lang="en-US" dirty="0"/>
            </a:b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As you might have already guessed, perfectly competitive markets are relatively </a:t>
            </a:r>
            <a:r>
              <a:rPr lang="en-US" dirty="0" smtClean="0"/>
              <a:t>rare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6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demand curve for a perfectly competitive firm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962400" cy="563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By definition, a perfectly competitive firm is too small to affect the market price.</a:t>
            </a:r>
          </a:p>
          <a:p>
            <a:pPr>
              <a:spcAft>
                <a:spcPts val="1200"/>
              </a:spcAft>
            </a:pPr>
            <a:r>
              <a:rPr lang="en-US" dirty="0"/>
              <a:t>Agricultural markets, like the market for wheat, are often thought to be close to perfectly competitive.</a:t>
            </a:r>
          </a:p>
          <a:p>
            <a:pPr>
              <a:spcAft>
                <a:spcPts val="1200"/>
              </a:spcAft>
            </a:pPr>
            <a:r>
              <a:rPr lang="en-US" dirty="0"/>
              <a:t>Suppose you are a wheat farmer; whether you sell 6,000…</a:t>
            </a:r>
          </a:p>
          <a:p>
            <a:pPr>
              <a:spcAft>
                <a:spcPts val="1200"/>
              </a:spcAft>
            </a:pPr>
            <a:r>
              <a:rPr lang="en-US" dirty="0"/>
              <a:t>… or 15,000 bushels of wheat, you receive the same price per bushel: you are too small to affect the market price.</a:t>
            </a:r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A perfectly competitive firm faces a horizontal demand curve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12.1</a:t>
            </a:r>
            <a:endParaRPr lang="en-US" dirty="0"/>
          </a:p>
        </p:txBody>
      </p:sp>
      <p:pic>
        <p:nvPicPr>
          <p:cNvPr id="1026" name="Picture 2" descr="C:\Users\Paul\Dropbox\ECON 5e\Art From Fernando_For Digital\ch12\Figure_12.1\png\Figure_12_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22438"/>
            <a:ext cx="4933908" cy="39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ul\Dropbox\ECON 5e\Art From Fernando_For Digital\ch12\Figure_12.1\png\Figure_12_1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22438"/>
            <a:ext cx="4933908" cy="39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ul\Dropbox\ECON 5e\Art From Fernando_For Digital\ch12\Figure_12.1\png\Figure_12_1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22438"/>
            <a:ext cx="4933908" cy="39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ul\Dropbox\ECON 5e\Art From Fernando_For Digital\ch12\Figure_12.1\png\Figure_12_1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22438"/>
            <a:ext cx="4933908" cy="39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73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 firm’s demand curve determined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4268786"/>
            <a:ext cx="8763000" cy="236061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There are thousands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individual </a:t>
            </a:r>
            <a:r>
              <a:rPr lang="en-US" dirty="0"/>
              <a:t>wheat farmers.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Their collective supply, combined with the overall market demand for wheat, determines the market price of </a:t>
            </a:r>
            <a:r>
              <a:rPr lang="en-US" dirty="0" smtClean="0"/>
              <a:t>wheat in the first panel.</a:t>
            </a:r>
            <a:endParaRPr lang="en-US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The individual farmer takes this market price as his or her demand </a:t>
            </a:r>
            <a:r>
              <a:rPr lang="en-US" dirty="0" smtClean="0"/>
              <a:t>curve: the second panel.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4343400"/>
            <a:ext cx="2743200" cy="449263"/>
          </a:xfrm>
        </p:spPr>
        <p:txBody>
          <a:bodyPr/>
          <a:lstStyle/>
          <a:p>
            <a:r>
              <a:rPr lang="en-US" dirty="0" smtClean="0"/>
              <a:t>The market demand for wheat versus the demand for one farmer’s wheat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4343400"/>
            <a:ext cx="1352550" cy="381000"/>
          </a:xfrm>
        </p:spPr>
        <p:txBody>
          <a:bodyPr/>
          <a:lstStyle/>
          <a:p>
            <a:r>
              <a:rPr lang="en-US" dirty="0" smtClean="0"/>
              <a:t>Figure 12.2</a:t>
            </a:r>
            <a:endParaRPr lang="en-US" dirty="0"/>
          </a:p>
        </p:txBody>
      </p:sp>
      <p:pic>
        <p:nvPicPr>
          <p:cNvPr id="1026" name="Picture 2" descr="C:\Users\holmes\Dropbox\ECON 5e\Art From Fernando_For Digital\ch12\Figure_12.2\png\Figure_12_2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5" y="676275"/>
            <a:ext cx="796401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lmes\Dropbox\ECON 5e\Art From Fernando_For Digital\ch12\Figure_12.2\png\Figure_12_2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5" y="676275"/>
            <a:ext cx="796401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lmes\Dropbox\ECON 5e\Art From Fernando_For Digital\ch12\Figure_12.2\png\Figure_12_2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5" y="676275"/>
            <a:ext cx="796401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lmes\Dropbox\ECON 5e\Art From Fernando_For Digital\ch12\Figure_12.2\png\Figure_12_2_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5" y="676275"/>
            <a:ext cx="796401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olmes\Dropbox\ECON 5e\Art From Fernando_For Digital\ch12\Figure_12.2\png\Figure_12_2_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5" y="676275"/>
            <a:ext cx="796401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olmes\Dropbox\ECON 5e\Art From Fernando_For Digital\ch12\Figure_12.2\png\Figure_12_2_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5" y="676275"/>
            <a:ext cx="796401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olmes\Dropbox\ECON 5e\Art From Fernando_For Digital\ch12\Figure_12.2\png\Figure_12_2_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5" y="676275"/>
            <a:ext cx="796401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olmes\Dropbox\ECON 5e\Art From Fernando_For Digital\ch12\Figure_12.2\png\Figure_12_2_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5" y="676275"/>
            <a:ext cx="796401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holmes\Dropbox\ECON 5e\Art From Fernando_For Digital\ch12\Figure_12.2\png\Figure_12_2_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5" y="676275"/>
            <a:ext cx="796401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holmes\Dropbox\ECON 5e\Art From Fernando_For Digital\ch12\Figure_12.2\png\Figure_12_2_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5" y="676275"/>
            <a:ext cx="796401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6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How a Firm Maximizes Profit in a Perfectly Competitive </a:t>
            </a:r>
            <a:r>
              <a:rPr lang="en-US" dirty="0" smtClean="0">
                <a:solidFill>
                  <a:srgbClr val="0066B3"/>
                </a:solidFill>
              </a:rPr>
              <a:t>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12.2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Explain how a firm maximizes profit in a perfectly competitive market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iginal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ts val="2400"/>
          </a:lnSpc>
          <a:defRPr b="1" dirty="0">
            <a:solidFill>
              <a:srgbClr val="7B0046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39016</TotalTime>
  <Words>4564</Words>
  <Application>Microsoft Office PowerPoint</Application>
  <PresentationFormat>On-screen Show (4:3)</PresentationFormat>
  <Paragraphs>612</Paragraphs>
  <Slides>45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original</vt:lpstr>
      <vt:lpstr>PowerPoint Presentation</vt:lpstr>
      <vt:lpstr>Firms in Perfectly Competitive Markets</vt:lpstr>
      <vt:lpstr>Market structures</vt:lpstr>
      <vt:lpstr>Table of market structures</vt:lpstr>
      <vt:lpstr>Perfectly Competitive Markets</vt:lpstr>
      <vt:lpstr>Introduction to perfectly competitive markets</vt:lpstr>
      <vt:lpstr>The demand curve for a perfectly competitive firm</vt:lpstr>
      <vt:lpstr>How is the firm’s demand curve determined</vt:lpstr>
      <vt:lpstr>How a Firm Maximizes Profit in a Perfectly Competitive Market</vt:lpstr>
      <vt:lpstr>Profit maximization: the goal of the firm</vt:lpstr>
      <vt:lpstr>Revenues for a perfectly competitive firm</vt:lpstr>
      <vt:lpstr>Profit maximization for Farmer Parker</vt:lpstr>
      <vt:lpstr>Profit maximization for Farmer Parker: MR=MC</vt:lpstr>
      <vt:lpstr>Showing revenue, cost, and profit</vt:lpstr>
      <vt:lpstr>Showing marginal revenue and marginal cost</vt:lpstr>
      <vt:lpstr>Rules for profit maximization</vt:lpstr>
      <vt:lpstr>Illustrating Profit or Loss on the Cost Curve Graph</vt:lpstr>
      <vt:lpstr>A useful formula for profit</vt:lpstr>
      <vt:lpstr>Showing the maximum profit on a graph</vt:lpstr>
      <vt:lpstr>Incorrect level of output</vt:lpstr>
      <vt:lpstr>Reinterpreting marginal revenue = marginal cost</vt:lpstr>
      <vt:lpstr>A firm breaking even</vt:lpstr>
      <vt:lpstr>A firm experiencing a loss</vt:lpstr>
      <vt:lpstr>Identifying whether a firm can make a profit</vt:lpstr>
      <vt:lpstr>Deciding Whether to Produce or to Shut Down in the Short Run</vt:lpstr>
      <vt:lpstr>Responses of perfectly competitive firms to losses</vt:lpstr>
      <vt:lpstr>The supply curve of a firm in the short run</vt:lpstr>
      <vt:lpstr>The firm’s short-run supply curve</vt:lpstr>
      <vt:lpstr>Short-run market supply curve</vt:lpstr>
      <vt:lpstr>“If Everyone Can Do It, You Can’t Make Money at It”: The Entry and Exit of Firms in the Long Run</vt:lpstr>
      <vt:lpstr>Costs for a small carrot-farmer</vt:lpstr>
      <vt:lpstr>Economic profit leads to entry of new firms</vt:lpstr>
      <vt:lpstr>The effect of entry on economic profit</vt:lpstr>
      <vt:lpstr>The effect of entry on economic profit—continued</vt:lpstr>
      <vt:lpstr>The effect of economic losses</vt:lpstr>
      <vt:lpstr>The effect of economic losses—continued</vt:lpstr>
      <vt:lpstr>Long-run equilibrium in a perfectly competitive market</vt:lpstr>
      <vt:lpstr>Long-run supply in a perfectly competitive market</vt:lpstr>
      <vt:lpstr>Long-run supply</vt:lpstr>
      <vt:lpstr>Easy entry makes the long run pretty short</vt:lpstr>
      <vt:lpstr>Increasing-cost and diminishing-cost industries</vt:lpstr>
      <vt:lpstr>Perfect Competition and Efficiency</vt:lpstr>
      <vt:lpstr>Types of efficiency</vt:lpstr>
      <vt:lpstr>Are perfectly competitive markets efficient?</vt:lpstr>
      <vt:lpstr>Common misconceptions to avoid</vt:lpstr>
    </vt:vector>
  </TitlesOfParts>
  <Manager>David Alexander</Manager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Edition</dc:title>
  <dc:subject>Economics</dc:subject>
  <dc:creator>Paul M Holmes, SUNY Fredonia</dc:creator>
  <cp:lastModifiedBy>Sloan, Lindsey</cp:lastModifiedBy>
  <cp:revision>1544</cp:revision>
  <cp:lastPrinted>2012-08-26T22:27:34Z</cp:lastPrinted>
  <dcterms:created xsi:type="dcterms:W3CDTF">2010-11-05T19:39:20Z</dcterms:created>
  <dcterms:modified xsi:type="dcterms:W3CDTF">2014-01-14T15:04:50Z</dcterms:modified>
</cp:coreProperties>
</file>